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8" r:id="rId4"/>
    <p:sldId id="262" r:id="rId5"/>
    <p:sldId id="263" r:id="rId6"/>
    <p:sldId id="265" r:id="rId7"/>
    <p:sldId id="264" r:id="rId8"/>
    <p:sldId id="267" r:id="rId9"/>
    <p:sldId id="266" r:id="rId10"/>
    <p:sldId id="289" r:id="rId11"/>
    <p:sldId id="280" r:id="rId12"/>
    <p:sldId id="268" r:id="rId13"/>
    <p:sldId id="287" r:id="rId14"/>
    <p:sldId id="288" r:id="rId15"/>
    <p:sldId id="283" r:id="rId16"/>
    <p:sldId id="281" r:id="rId17"/>
    <p:sldId id="291" r:id="rId18"/>
    <p:sldId id="282" r:id="rId19"/>
    <p:sldId id="290" r:id="rId20"/>
    <p:sldId id="269" r:id="rId21"/>
    <p:sldId id="284" r:id="rId22"/>
    <p:sldId id="270" r:id="rId23"/>
    <p:sldId id="271" r:id="rId24"/>
    <p:sldId id="285" r:id="rId25"/>
    <p:sldId id="286" r:id="rId26"/>
    <p:sldId id="278" r:id="rId27"/>
    <p:sldId id="279" r:id="rId28"/>
  </p:sldIdLst>
  <p:sldSz cx="18288000" cy="10287000"/>
  <p:notesSz cx="6858000" cy="9144000"/>
  <p:embeddedFontLst>
    <p:embeddedFont>
      <p:font typeface="Arial Rounded MT Bold" pitchFamily="34" charset="0"/>
      <p:regular r:id="rId30"/>
    </p:embeddedFont>
    <p:embeddedFont>
      <p:font typeface="Inter Bold Italics" charset="0"/>
      <p:regular r:id="rId31"/>
    </p:embeddedFont>
    <p:embeddedFont>
      <p:font typeface="Antonio Bold" charset="0"/>
      <p:regular r:id="rId32"/>
    </p:embeddedFont>
    <p:embeddedFont>
      <p:font typeface="Tahoma" pitchFamily="34" charset="0"/>
      <p:regular r:id="rId33"/>
      <p:bold r:id="rId34"/>
    </p:embeddedFont>
    <p:embeddedFont>
      <p:font typeface="Poppins Bold" charset="0"/>
      <p:regular r:id="rId35"/>
    </p:embeddedFont>
    <p:embeddedFont>
      <p:font typeface="Inter Bold" charset="0"/>
      <p:regular r:id="rId36"/>
    </p:embeddedFont>
    <p:embeddedFont>
      <p:font typeface="Arial Black" pitchFamily="34" charset="0"/>
      <p:bold r:id="rId37"/>
    </p:embeddedFont>
    <p:embeddedFont>
      <p:font typeface="Inter" charset="0"/>
      <p:regular r:id="rId38"/>
    </p:embeddedFont>
    <p:embeddedFont>
      <p:font typeface="Arial Narrow" pitchFamily="34" charset="0"/>
      <p:regular r:id="rId39"/>
      <p:bold r:id="rId40"/>
      <p:italic r:id="rId41"/>
      <p:boldItalic r:id="rId42"/>
    </p:embeddedFont>
    <p:embeddedFont>
      <p:font typeface="Trebuchet MS" pitchFamily="34" charset="0"/>
      <p:regular r:id="rId43"/>
      <p:bold r:id="rId44"/>
      <p:italic r:id="rId45"/>
      <p:boldItalic r:id="rId46"/>
    </p:embeddedFont>
    <p:embeddedFont>
      <p:font typeface="Calibri" pitchFamily="34" charset="0"/>
      <p:regular r:id="rId47"/>
      <p:bold r:id="rId48"/>
      <p:italic r:id="rId49"/>
      <p:boldItalic r:id="rId50"/>
    </p:embeddedFont>
    <p:embeddedFont>
      <p:font typeface="Poppins Medium"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0" autoAdjust="0"/>
  </p:normalViewPr>
  <p:slideViewPr>
    <p:cSldViewPr>
      <p:cViewPr>
        <p:scale>
          <a:sx n="40" d="100"/>
          <a:sy n="40" d="100"/>
        </p:scale>
        <p:origin x="-1530"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006CF-6867-4C5E-99DF-154F30EABFC9}" type="datetimeFigureOut">
              <a:rPr lang="en-ID" smtClean="0"/>
              <a:t>22/07/2024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14DDA-1E7C-495D-A2F1-3533A7A096C5}" type="slidenum">
              <a:rPr lang="en-ID" smtClean="0"/>
              <a:t>‹#›</a:t>
            </a:fld>
            <a:endParaRPr lang="en-ID"/>
          </a:p>
        </p:txBody>
      </p:sp>
    </p:spTree>
    <p:extLst>
      <p:ext uri="{BB962C8B-B14F-4D97-AF65-F5344CB8AC3E}">
        <p14:creationId xmlns:p14="http://schemas.microsoft.com/office/powerpoint/2010/main" val="29846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7.jp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jpeg"/><Relationship Id="rId12"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0.sv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35.svg"/><Relationship Id="rId18" Type="http://schemas.openxmlformats.org/officeDocument/2006/relationships/image" Target="../media/image67.png"/><Relationship Id="rId3" Type="http://schemas.openxmlformats.org/officeDocument/2006/relationships/image" Target="../media/image39.svg"/><Relationship Id="rId7" Type="http://schemas.openxmlformats.org/officeDocument/2006/relationships/image" Target="../media/image129.svg"/><Relationship Id="rId12" Type="http://schemas.openxmlformats.org/officeDocument/2006/relationships/image" Target="../media/image65.png"/><Relationship Id="rId17" Type="http://schemas.openxmlformats.org/officeDocument/2006/relationships/image" Target="../media/image81.svg"/><Relationship Id="rId2" Type="http://schemas.openxmlformats.org/officeDocument/2006/relationships/image" Target="../media/image29.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33.svg"/><Relationship Id="rId5" Type="http://schemas.openxmlformats.org/officeDocument/2006/relationships/image" Target="../media/image127.svg"/><Relationship Id="rId15" Type="http://schemas.openxmlformats.org/officeDocument/2006/relationships/image" Target="../media/image43.svg"/><Relationship Id="rId10" Type="http://schemas.openxmlformats.org/officeDocument/2006/relationships/image" Target="../media/image64.png"/><Relationship Id="rId19" Type="http://schemas.openxmlformats.org/officeDocument/2006/relationships/image" Target="../media/image7.png"/><Relationship Id="rId4" Type="http://schemas.openxmlformats.org/officeDocument/2006/relationships/image" Target="../media/image61.png"/><Relationship Id="rId9" Type="http://schemas.openxmlformats.org/officeDocument/2006/relationships/image" Target="../media/image131.sv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17.png"/><Relationship Id="rId12" Type="http://schemas.openxmlformats.org/officeDocument/2006/relationships/image" Target="../media/image31.svg"/><Relationship Id="rId2" Type="http://schemas.openxmlformats.org/officeDocument/2006/relationships/image" Target="../media/image15.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25.svg"/><Relationship Id="rId15" Type="http://schemas.openxmlformats.org/officeDocument/2006/relationships/image" Target="../media/image21.png"/><Relationship Id="rId10" Type="http://schemas.openxmlformats.org/officeDocument/2006/relationships/image" Target="../media/image29.sv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24.png"/><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0.svg"/><Relationship Id="rId18" Type="http://schemas.openxmlformats.org/officeDocument/2006/relationships/image" Target="../media/image7.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33.png"/><Relationship Id="rId17" Type="http://schemas.openxmlformats.org/officeDocument/2006/relationships/image" Target="../media/image43.svg"/><Relationship Id="rId2" Type="http://schemas.openxmlformats.org/officeDocument/2006/relationships/image" Target="../media/image28.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8.svg"/><Relationship Id="rId5" Type="http://schemas.openxmlformats.org/officeDocument/2006/relationships/image" Target="../media/image39.svg"/><Relationship Id="rId15" Type="http://schemas.openxmlformats.org/officeDocument/2006/relationships/image" Target="../media/image62.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6.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36.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38.png"/><Relationship Id="rId12" Type="http://schemas.openxmlformats.org/officeDocument/2006/relationships/image" Target="../media/image52.svg"/><Relationship Id="rId2" Type="http://schemas.openxmlformats.org/officeDocument/2006/relationships/image" Target="../media/image22.jpeg"/><Relationship Id="rId16"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24.png"/><Relationship Id="rId5" Type="http://schemas.openxmlformats.org/officeDocument/2006/relationships/image" Target="../media/image37.png"/><Relationship Id="rId15" Type="http://schemas.openxmlformats.org/officeDocument/2006/relationships/image" Target="../media/image41.jpeg"/><Relationship Id="rId10" Type="http://schemas.openxmlformats.org/officeDocument/2006/relationships/image" Target="../media/image69.svg"/><Relationship Id="rId4" Type="http://schemas.openxmlformats.org/officeDocument/2006/relationships/image" Target="../media/image50.svg"/><Relationship Id="rId9" Type="http://schemas.openxmlformats.org/officeDocument/2006/relationships/image" Target="../media/image39.png"/><Relationship Id="rId1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903" r="-37059" b="-8062"/>
            </a:stretch>
          </a:blipFill>
        </p:spPr>
      </p:sp>
      <p:grpSp>
        <p:nvGrpSpPr>
          <p:cNvPr id="3" name="Group 3"/>
          <p:cNvGrpSpPr/>
          <p:nvPr/>
        </p:nvGrpSpPr>
        <p:grpSpPr>
          <a:xfrm>
            <a:off x="-1908208" y="9360965"/>
            <a:ext cx="15256889" cy="1017802"/>
            <a:chOff x="0" y="0"/>
            <a:chExt cx="2198633" cy="146673"/>
          </a:xfrm>
        </p:grpSpPr>
        <p:sp>
          <p:nvSpPr>
            <p:cNvPr id="4" name="Freeform 4"/>
            <p:cNvSpPr/>
            <p:nvPr/>
          </p:nvSpPr>
          <p:spPr>
            <a:xfrm>
              <a:off x="3624" y="0"/>
              <a:ext cx="2191384" cy="146673"/>
            </a:xfrm>
            <a:custGeom>
              <a:avLst/>
              <a:gdLst/>
              <a:ahLst/>
              <a:cxnLst/>
              <a:rect l="l" t="t" r="r" b="b"/>
              <a:pathLst>
                <a:path w="2191384" h="146673">
                  <a:moveTo>
                    <a:pt x="1986227" y="0"/>
                  </a:moveTo>
                  <a:lnTo>
                    <a:pt x="1958" y="0"/>
                  </a:lnTo>
                  <a:cubicBezTo>
                    <a:pt x="1175" y="0"/>
                    <a:pt x="482" y="505"/>
                    <a:pt x="241" y="1249"/>
                  </a:cubicBezTo>
                  <a:cubicBezTo>
                    <a:pt x="0" y="1994"/>
                    <a:pt x="267" y="2809"/>
                    <a:pt x="902" y="3267"/>
                  </a:cubicBezTo>
                  <a:lnTo>
                    <a:pt x="195050" y="143406"/>
                  </a:lnTo>
                  <a:cubicBezTo>
                    <a:pt x="197992" y="145530"/>
                    <a:pt x="201529" y="146673"/>
                    <a:pt x="205158" y="146673"/>
                  </a:cubicBezTo>
                  <a:lnTo>
                    <a:pt x="2189427" y="146673"/>
                  </a:lnTo>
                  <a:cubicBezTo>
                    <a:pt x="2190210" y="146673"/>
                    <a:pt x="2190903" y="146168"/>
                    <a:pt x="2191144" y="145424"/>
                  </a:cubicBezTo>
                  <a:cubicBezTo>
                    <a:pt x="2191385" y="144679"/>
                    <a:pt x="2191118" y="143864"/>
                    <a:pt x="2190483" y="143406"/>
                  </a:cubicBezTo>
                  <a:lnTo>
                    <a:pt x="1996335" y="3267"/>
                  </a:lnTo>
                  <a:cubicBezTo>
                    <a:pt x="1993393" y="1143"/>
                    <a:pt x="1989856" y="0"/>
                    <a:pt x="1986227" y="0"/>
                  </a:cubicBezTo>
                  <a:close/>
                </a:path>
              </a:pathLst>
            </a:custGeom>
            <a:gradFill rotWithShape="1">
              <a:gsLst>
                <a:gs pos="0">
                  <a:srgbClr val="0C4747">
                    <a:alpha val="100000"/>
                  </a:srgbClr>
                </a:gs>
                <a:gs pos="100000">
                  <a:srgbClr val="339696">
                    <a:alpha val="100000"/>
                  </a:srgbClr>
                </a:gs>
              </a:gsLst>
              <a:lin ang="2700000"/>
            </a:gradFill>
          </p:spPr>
        </p:sp>
        <p:sp>
          <p:nvSpPr>
            <p:cNvPr id="5" name="TextBox 5"/>
            <p:cNvSpPr txBox="1"/>
            <p:nvPr/>
          </p:nvSpPr>
          <p:spPr>
            <a:xfrm>
              <a:off x="101600" y="-28575"/>
              <a:ext cx="1995433" cy="175248"/>
            </a:xfrm>
            <a:prstGeom prst="rect">
              <a:avLst/>
            </a:prstGeom>
          </p:spPr>
          <p:txBody>
            <a:bodyPr lIns="50800" tIns="50800" rIns="50800" bIns="50800" rtlCol="0" anchor="ctr"/>
            <a:lstStyle/>
            <a:p>
              <a:pPr algn="ctr">
                <a:lnSpc>
                  <a:spcPts val="1540"/>
                </a:lnSpc>
              </a:pPr>
              <a:endParaRPr/>
            </a:p>
          </p:txBody>
        </p:sp>
      </p:grpSp>
      <p:grpSp>
        <p:nvGrpSpPr>
          <p:cNvPr id="6" name="Group 6"/>
          <p:cNvGrpSpPr/>
          <p:nvPr/>
        </p:nvGrpSpPr>
        <p:grpSpPr>
          <a:xfrm rot="2350429">
            <a:off x="3509542" y="-1270690"/>
            <a:ext cx="9416026" cy="1940995"/>
            <a:chOff x="0" y="0"/>
            <a:chExt cx="4092635" cy="843645"/>
          </a:xfrm>
        </p:grpSpPr>
        <p:sp>
          <p:nvSpPr>
            <p:cNvPr id="7" name="Freeform 7"/>
            <p:cNvSpPr/>
            <p:nvPr/>
          </p:nvSpPr>
          <p:spPr>
            <a:xfrm>
              <a:off x="0" y="0"/>
              <a:ext cx="4091453" cy="843645"/>
            </a:xfrm>
            <a:custGeom>
              <a:avLst/>
              <a:gdLst/>
              <a:ahLst/>
              <a:cxnLst/>
              <a:rect l="l" t="t" r="r" b="b"/>
              <a:pathLst>
                <a:path w="4091453" h="843645">
                  <a:moveTo>
                    <a:pt x="3882035" y="0"/>
                  </a:moveTo>
                  <a:lnTo>
                    <a:pt x="7400" y="0"/>
                  </a:lnTo>
                  <a:cubicBezTo>
                    <a:pt x="3313" y="0"/>
                    <a:pt x="0" y="3313"/>
                    <a:pt x="0" y="7400"/>
                  </a:cubicBezTo>
                  <a:lnTo>
                    <a:pt x="0" y="836245"/>
                  </a:lnTo>
                  <a:cubicBezTo>
                    <a:pt x="0" y="840332"/>
                    <a:pt x="3313" y="843645"/>
                    <a:pt x="7400" y="843645"/>
                  </a:cubicBezTo>
                  <a:lnTo>
                    <a:pt x="3882035" y="843645"/>
                  </a:lnTo>
                  <a:cubicBezTo>
                    <a:pt x="3886559" y="843645"/>
                    <a:pt x="3890683" y="841054"/>
                    <a:pt x="3892646" y="836978"/>
                  </a:cubicBezTo>
                  <a:lnTo>
                    <a:pt x="4089423" y="428489"/>
                  </a:lnTo>
                  <a:cubicBezTo>
                    <a:pt x="4091453" y="424276"/>
                    <a:pt x="4091453" y="419369"/>
                    <a:pt x="4089423" y="415156"/>
                  </a:cubicBezTo>
                  <a:lnTo>
                    <a:pt x="3892646" y="6667"/>
                  </a:lnTo>
                  <a:cubicBezTo>
                    <a:pt x="3890683" y="2591"/>
                    <a:pt x="3886559" y="0"/>
                    <a:pt x="3882035" y="0"/>
                  </a:cubicBezTo>
                  <a:close/>
                </a:path>
              </a:pathLst>
            </a:custGeom>
            <a:gradFill rotWithShape="1">
              <a:gsLst>
                <a:gs pos="0">
                  <a:srgbClr val="339696">
                    <a:alpha val="100000"/>
                  </a:srgbClr>
                </a:gs>
                <a:gs pos="100000">
                  <a:srgbClr val="0E5757">
                    <a:alpha val="100000"/>
                  </a:srgbClr>
                </a:gs>
              </a:gsLst>
              <a:lin ang="2700000"/>
            </a:gradFill>
          </p:spPr>
        </p:sp>
        <p:sp>
          <p:nvSpPr>
            <p:cNvPr id="8" name="TextBox 8"/>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2257285">
            <a:off x="6736932" y="-2610554"/>
            <a:ext cx="7396508" cy="2773988"/>
            <a:chOff x="0" y="0"/>
            <a:chExt cx="3706827" cy="1390210"/>
          </a:xfrm>
        </p:grpSpPr>
        <p:sp>
          <p:nvSpPr>
            <p:cNvPr id="10" name="Freeform 10"/>
            <p:cNvSpPr/>
            <p:nvPr/>
          </p:nvSpPr>
          <p:spPr>
            <a:xfrm>
              <a:off x="794" y="0"/>
              <a:ext cx="3705240" cy="1390210"/>
            </a:xfrm>
            <a:custGeom>
              <a:avLst/>
              <a:gdLst/>
              <a:ahLst/>
              <a:cxnLst/>
              <a:rect l="l" t="t" r="r" b="b"/>
              <a:pathLst>
                <a:path w="3705240" h="1390210">
                  <a:moveTo>
                    <a:pt x="209733" y="0"/>
                  </a:moveTo>
                  <a:lnTo>
                    <a:pt x="3698707" y="0"/>
                  </a:lnTo>
                  <a:cubicBezTo>
                    <a:pt x="3700546" y="0"/>
                    <a:pt x="3702295" y="800"/>
                    <a:pt x="3703498" y="2192"/>
                  </a:cubicBezTo>
                  <a:cubicBezTo>
                    <a:pt x="3704702" y="3583"/>
                    <a:pt x="3705240" y="5430"/>
                    <a:pt x="3704974" y="7250"/>
                  </a:cubicBezTo>
                  <a:lnTo>
                    <a:pt x="3503893" y="1382960"/>
                  </a:lnTo>
                  <a:cubicBezTo>
                    <a:pt x="3503285" y="1387123"/>
                    <a:pt x="3499714" y="1390210"/>
                    <a:pt x="3495507" y="1390210"/>
                  </a:cubicBezTo>
                  <a:lnTo>
                    <a:pt x="6533" y="1390210"/>
                  </a:lnTo>
                  <a:cubicBezTo>
                    <a:pt x="4693" y="1390210"/>
                    <a:pt x="2944" y="1389410"/>
                    <a:pt x="1741" y="1388018"/>
                  </a:cubicBezTo>
                  <a:cubicBezTo>
                    <a:pt x="538" y="1386626"/>
                    <a:pt x="0" y="1384780"/>
                    <a:pt x="266" y="1382960"/>
                  </a:cubicBezTo>
                  <a:lnTo>
                    <a:pt x="201346" y="7250"/>
                  </a:lnTo>
                  <a:cubicBezTo>
                    <a:pt x="201955" y="3087"/>
                    <a:pt x="205525" y="0"/>
                    <a:pt x="209733" y="0"/>
                  </a:cubicBezTo>
                  <a:close/>
                </a:path>
              </a:pathLst>
            </a:custGeom>
            <a:gradFill rotWithShape="1">
              <a:gsLst>
                <a:gs pos="0">
                  <a:srgbClr val="FFC266">
                    <a:alpha val="100000"/>
                  </a:srgbClr>
                </a:gs>
                <a:gs pos="100000">
                  <a:srgbClr val="F6B119">
                    <a:alpha val="100000"/>
                  </a:srgbClr>
                </a:gs>
              </a:gsLst>
              <a:lin ang="2700000"/>
            </a:gradFill>
          </p:spPr>
        </p:sp>
        <p:sp>
          <p:nvSpPr>
            <p:cNvPr id="11" name="TextBox 11"/>
            <p:cNvSpPr txBox="1"/>
            <p:nvPr/>
          </p:nvSpPr>
          <p:spPr>
            <a:xfrm>
              <a:off x="101600" y="-28575"/>
              <a:ext cx="3503627" cy="1418785"/>
            </a:xfrm>
            <a:prstGeom prst="rect">
              <a:avLst/>
            </a:prstGeom>
          </p:spPr>
          <p:txBody>
            <a:bodyPr lIns="50800" tIns="50800" rIns="50800" bIns="50800" rtlCol="0" anchor="ctr"/>
            <a:lstStyle/>
            <a:p>
              <a:pPr algn="ctr">
                <a:lnSpc>
                  <a:spcPts val="1960"/>
                </a:lnSpc>
              </a:pPr>
              <a:endParaRPr/>
            </a:p>
          </p:txBody>
        </p:sp>
      </p:grpSp>
      <p:grpSp>
        <p:nvGrpSpPr>
          <p:cNvPr id="12" name="Group 12"/>
          <p:cNvGrpSpPr/>
          <p:nvPr/>
        </p:nvGrpSpPr>
        <p:grpSpPr>
          <a:xfrm>
            <a:off x="10711092" y="1463866"/>
            <a:ext cx="8345121" cy="8741302"/>
            <a:chOff x="0" y="0"/>
            <a:chExt cx="14419948" cy="15104529"/>
          </a:xfrm>
        </p:grpSpPr>
        <p:sp>
          <p:nvSpPr>
            <p:cNvPr id="13" name="Freeform 13"/>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gradFill rotWithShape="1">
              <a:gsLst>
                <a:gs pos="0">
                  <a:srgbClr val="FFBC2A">
                    <a:alpha val="100000"/>
                  </a:srgbClr>
                </a:gs>
                <a:gs pos="100000">
                  <a:srgbClr val="FFAF00">
                    <a:alpha val="100000"/>
                  </a:srgbClr>
                </a:gs>
              </a:gsLst>
              <a:lin ang="5400000"/>
            </a:gradFill>
            <a:ln w="12700">
              <a:solidFill>
                <a:srgbClr val="000000"/>
              </a:solidFill>
            </a:ln>
          </p:spPr>
        </p:sp>
      </p:grpSp>
      <p:sp>
        <p:nvSpPr>
          <p:cNvPr id="14" name="Freeform 14"/>
          <p:cNvSpPr/>
          <p:nvPr/>
        </p:nvSpPr>
        <p:spPr>
          <a:xfrm rot="2399085">
            <a:off x="11047382" y="-1782096"/>
            <a:ext cx="9759513" cy="9759513"/>
          </a:xfrm>
          <a:custGeom>
            <a:avLst/>
            <a:gdLst/>
            <a:ahLst/>
            <a:cxnLst/>
            <a:rect l="l" t="t" r="r" b="b"/>
            <a:pathLst>
              <a:path w="9759513" h="9759513">
                <a:moveTo>
                  <a:pt x="0" y="0"/>
                </a:moveTo>
                <a:lnTo>
                  <a:pt x="9759513" y="0"/>
                </a:lnTo>
                <a:lnTo>
                  <a:pt x="9759513" y="9759513"/>
                </a:lnTo>
                <a:lnTo>
                  <a:pt x="0" y="9759513"/>
                </a:lnTo>
                <a:lnTo>
                  <a:pt x="0" y="0"/>
                </a:lnTo>
                <a:close/>
              </a:path>
            </a:pathLst>
          </a:custGeom>
          <a:blipFill>
            <a:blip r:embed="rId3"/>
            <a:stretch>
              <a:fillRect/>
            </a:stretch>
          </a:blipFill>
        </p:spPr>
      </p:sp>
      <p:grpSp>
        <p:nvGrpSpPr>
          <p:cNvPr id="15" name="Group 15"/>
          <p:cNvGrpSpPr/>
          <p:nvPr/>
        </p:nvGrpSpPr>
        <p:grpSpPr>
          <a:xfrm rot="2324529">
            <a:off x="13809254" y="7942119"/>
            <a:ext cx="8998087" cy="1854842"/>
            <a:chOff x="0" y="0"/>
            <a:chExt cx="4092635" cy="843645"/>
          </a:xfrm>
        </p:grpSpPr>
        <p:sp>
          <p:nvSpPr>
            <p:cNvPr id="16" name="Freeform 16"/>
            <p:cNvSpPr/>
            <p:nvPr/>
          </p:nvSpPr>
          <p:spPr>
            <a:xfrm>
              <a:off x="0" y="0"/>
              <a:ext cx="4091398" cy="843645"/>
            </a:xfrm>
            <a:custGeom>
              <a:avLst/>
              <a:gdLst/>
              <a:ahLst/>
              <a:cxnLst/>
              <a:rect l="l" t="t" r="r" b="b"/>
              <a:pathLst>
                <a:path w="4091398" h="843645">
                  <a:moveTo>
                    <a:pt x="3881691" y="0"/>
                  </a:moveTo>
                  <a:lnTo>
                    <a:pt x="7744" y="0"/>
                  </a:lnTo>
                  <a:cubicBezTo>
                    <a:pt x="3467" y="0"/>
                    <a:pt x="0" y="3467"/>
                    <a:pt x="0" y="7744"/>
                  </a:cubicBezTo>
                  <a:lnTo>
                    <a:pt x="0" y="835902"/>
                  </a:lnTo>
                  <a:cubicBezTo>
                    <a:pt x="0" y="840178"/>
                    <a:pt x="3467" y="843645"/>
                    <a:pt x="7744" y="843645"/>
                  </a:cubicBezTo>
                  <a:lnTo>
                    <a:pt x="3881691" y="843645"/>
                  </a:lnTo>
                  <a:cubicBezTo>
                    <a:pt x="3886425" y="843645"/>
                    <a:pt x="3890741" y="840934"/>
                    <a:pt x="3892795" y="836669"/>
                  </a:cubicBezTo>
                  <a:lnTo>
                    <a:pt x="4089274" y="428799"/>
                  </a:lnTo>
                  <a:cubicBezTo>
                    <a:pt x="4091398" y="424390"/>
                    <a:pt x="4091398" y="419255"/>
                    <a:pt x="4089274" y="414846"/>
                  </a:cubicBezTo>
                  <a:lnTo>
                    <a:pt x="3892795" y="6976"/>
                  </a:lnTo>
                  <a:cubicBezTo>
                    <a:pt x="3890741" y="2711"/>
                    <a:pt x="3886425" y="0"/>
                    <a:pt x="3881691" y="0"/>
                  </a:cubicBezTo>
                  <a:close/>
                </a:path>
              </a:pathLst>
            </a:custGeom>
            <a:gradFill rotWithShape="1">
              <a:gsLst>
                <a:gs pos="0">
                  <a:srgbClr val="339696">
                    <a:alpha val="100000"/>
                  </a:srgbClr>
                </a:gs>
                <a:gs pos="100000">
                  <a:srgbClr val="0E5757">
                    <a:alpha val="100000"/>
                  </a:srgbClr>
                </a:gs>
              </a:gsLst>
              <a:lin ang="2700000"/>
            </a:gradFill>
          </p:spPr>
        </p:sp>
        <p:sp>
          <p:nvSpPr>
            <p:cNvPr id="17" name="TextBox 17"/>
            <p:cNvSpPr txBox="1"/>
            <p:nvPr/>
          </p:nvSpPr>
          <p:spPr>
            <a:xfrm>
              <a:off x="0" y="-38100"/>
              <a:ext cx="3978335" cy="88174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0380954" y="-97332"/>
            <a:ext cx="8148797" cy="8535658"/>
            <a:chOff x="0" y="0"/>
            <a:chExt cx="14419948" cy="15104529"/>
          </a:xfrm>
        </p:grpSpPr>
        <p:sp>
          <p:nvSpPr>
            <p:cNvPr id="19" name="Freeform 19"/>
            <p:cNvSpPr/>
            <p:nvPr/>
          </p:nvSpPr>
          <p:spPr>
            <a:xfrm>
              <a:off x="-48260" y="0"/>
              <a:ext cx="14468222" cy="15104492"/>
            </a:xfrm>
            <a:custGeom>
              <a:avLst/>
              <a:gdLst/>
              <a:ahLst/>
              <a:cxnLst/>
              <a:rect l="l" t="t" r="r" b="b"/>
              <a:pathLst>
                <a:path w="14468222" h="15104492">
                  <a:moveTo>
                    <a:pt x="5495925" y="0"/>
                  </a:moveTo>
                  <a:lnTo>
                    <a:pt x="231394" y="5815457"/>
                  </a:lnTo>
                  <a:cubicBezTo>
                    <a:pt x="140589" y="5915406"/>
                    <a:pt x="84201" y="6033643"/>
                    <a:pt x="60579" y="6156579"/>
                  </a:cubicBezTo>
                  <a:cubicBezTo>
                    <a:pt x="0" y="6472301"/>
                    <a:pt x="167386" y="6794246"/>
                    <a:pt x="458978" y="6946011"/>
                  </a:cubicBezTo>
                  <a:lnTo>
                    <a:pt x="10505822" y="15104492"/>
                  </a:lnTo>
                  <a:lnTo>
                    <a:pt x="14468222" y="15104492"/>
                  </a:lnTo>
                  <a:lnTo>
                    <a:pt x="14468222" y="0"/>
                  </a:lnTo>
                  <a:close/>
                </a:path>
              </a:pathLst>
            </a:custGeom>
            <a:blipFill>
              <a:blip r:embed="rId4"/>
              <a:stretch>
                <a:fillRect l="-28609" r="-28609"/>
              </a:stretch>
            </a:blipFill>
          </p:spPr>
        </p:sp>
      </p:grpSp>
      <p:grpSp>
        <p:nvGrpSpPr>
          <p:cNvPr id="20" name="Group 20"/>
          <p:cNvGrpSpPr/>
          <p:nvPr/>
        </p:nvGrpSpPr>
        <p:grpSpPr>
          <a:xfrm rot="-8476905">
            <a:off x="10141218" y="8962962"/>
            <a:ext cx="9844823" cy="1249381"/>
            <a:chOff x="0" y="0"/>
            <a:chExt cx="2882165" cy="365768"/>
          </a:xfrm>
        </p:grpSpPr>
        <p:sp>
          <p:nvSpPr>
            <p:cNvPr id="21" name="Freeform 21"/>
            <p:cNvSpPr/>
            <p:nvPr/>
          </p:nvSpPr>
          <p:spPr>
            <a:xfrm>
              <a:off x="0" y="0"/>
              <a:ext cx="2882165" cy="365768"/>
            </a:xfrm>
            <a:custGeom>
              <a:avLst/>
              <a:gdLst/>
              <a:ahLst/>
              <a:cxnLst/>
              <a:rect l="l" t="t" r="r" b="b"/>
              <a:pathLst>
                <a:path w="2882165" h="365768">
                  <a:moveTo>
                    <a:pt x="2678965" y="0"/>
                  </a:moveTo>
                  <a:lnTo>
                    <a:pt x="0" y="0"/>
                  </a:lnTo>
                  <a:lnTo>
                    <a:pt x="203200" y="365768"/>
                  </a:lnTo>
                  <a:lnTo>
                    <a:pt x="2882165" y="365768"/>
                  </a:lnTo>
                  <a:lnTo>
                    <a:pt x="2678965" y="0"/>
                  </a:lnTo>
                  <a:close/>
                </a:path>
              </a:pathLst>
            </a:custGeom>
            <a:gradFill rotWithShape="1">
              <a:gsLst>
                <a:gs pos="0">
                  <a:srgbClr val="339696">
                    <a:alpha val="100000"/>
                  </a:srgbClr>
                </a:gs>
                <a:gs pos="100000">
                  <a:srgbClr val="166666">
                    <a:alpha val="100000"/>
                  </a:srgbClr>
                </a:gs>
              </a:gsLst>
              <a:lin ang="2700000"/>
            </a:gradFill>
          </p:spPr>
        </p:sp>
        <p:sp>
          <p:nvSpPr>
            <p:cNvPr id="22" name="TextBox 22"/>
            <p:cNvSpPr txBox="1"/>
            <p:nvPr/>
          </p:nvSpPr>
          <p:spPr>
            <a:xfrm>
              <a:off x="101600" y="-28575"/>
              <a:ext cx="2678965" cy="394343"/>
            </a:xfrm>
            <a:prstGeom prst="rect">
              <a:avLst/>
            </a:prstGeom>
          </p:spPr>
          <p:txBody>
            <a:bodyPr lIns="50800" tIns="50800" rIns="50800" bIns="50800" rtlCol="0" anchor="ctr"/>
            <a:lstStyle/>
            <a:p>
              <a:pPr algn="ctr">
                <a:lnSpc>
                  <a:spcPts val="1960"/>
                </a:lnSpc>
              </a:pPr>
              <a:endParaRPr/>
            </a:p>
          </p:txBody>
        </p:sp>
      </p:grpSp>
      <p:grpSp>
        <p:nvGrpSpPr>
          <p:cNvPr id="23" name="Group 23"/>
          <p:cNvGrpSpPr/>
          <p:nvPr/>
        </p:nvGrpSpPr>
        <p:grpSpPr>
          <a:xfrm rot="-8476905">
            <a:off x="11407431" y="8899082"/>
            <a:ext cx="7350497" cy="699387"/>
            <a:chOff x="0" y="0"/>
            <a:chExt cx="3117500" cy="296625"/>
          </a:xfrm>
        </p:grpSpPr>
        <p:sp>
          <p:nvSpPr>
            <p:cNvPr id="24" name="Freeform 24"/>
            <p:cNvSpPr/>
            <p:nvPr/>
          </p:nvSpPr>
          <p:spPr>
            <a:xfrm>
              <a:off x="0" y="0"/>
              <a:ext cx="3117500" cy="296625"/>
            </a:xfrm>
            <a:custGeom>
              <a:avLst/>
              <a:gdLst/>
              <a:ahLst/>
              <a:cxnLst/>
              <a:rect l="l" t="t" r="r" b="b"/>
              <a:pathLst>
                <a:path w="3117500" h="296625">
                  <a:moveTo>
                    <a:pt x="2914300" y="0"/>
                  </a:moveTo>
                  <a:lnTo>
                    <a:pt x="0" y="0"/>
                  </a:lnTo>
                  <a:lnTo>
                    <a:pt x="203200" y="296625"/>
                  </a:lnTo>
                  <a:lnTo>
                    <a:pt x="3117500" y="296625"/>
                  </a:lnTo>
                  <a:lnTo>
                    <a:pt x="2914300" y="0"/>
                  </a:lnTo>
                  <a:close/>
                </a:path>
              </a:pathLst>
            </a:custGeom>
            <a:solidFill>
              <a:srgbClr val="F1F1F1"/>
            </a:solidFill>
          </p:spPr>
        </p:sp>
        <p:sp>
          <p:nvSpPr>
            <p:cNvPr id="25" name="TextBox 25"/>
            <p:cNvSpPr txBox="1"/>
            <p:nvPr/>
          </p:nvSpPr>
          <p:spPr>
            <a:xfrm>
              <a:off x="101600" y="-28575"/>
              <a:ext cx="2914300" cy="325200"/>
            </a:xfrm>
            <a:prstGeom prst="rect">
              <a:avLst/>
            </a:prstGeom>
          </p:spPr>
          <p:txBody>
            <a:bodyPr lIns="50800" tIns="50800" rIns="50800" bIns="50800" rtlCol="0" anchor="ctr"/>
            <a:lstStyle/>
            <a:p>
              <a:pPr algn="ctr">
                <a:lnSpc>
                  <a:spcPts val="1960"/>
                </a:lnSpc>
              </a:pPr>
              <a:endParaRPr/>
            </a:p>
          </p:txBody>
        </p:sp>
      </p:grpSp>
      <p:sp>
        <p:nvSpPr>
          <p:cNvPr id="26" name="Freeform 26"/>
          <p:cNvSpPr/>
          <p:nvPr/>
        </p:nvSpPr>
        <p:spPr>
          <a:xfrm>
            <a:off x="520208" y="583443"/>
            <a:ext cx="1184062" cy="790361"/>
          </a:xfrm>
          <a:custGeom>
            <a:avLst/>
            <a:gdLst/>
            <a:ahLst/>
            <a:cxnLst/>
            <a:rect l="l" t="t" r="r" b="b"/>
            <a:pathLst>
              <a:path w="1184062" h="790361">
                <a:moveTo>
                  <a:pt x="0" y="0"/>
                </a:moveTo>
                <a:lnTo>
                  <a:pt x="1184062" y="0"/>
                </a:lnTo>
                <a:lnTo>
                  <a:pt x="1184062" y="790361"/>
                </a:lnTo>
                <a:lnTo>
                  <a:pt x="0" y="7903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7" name="Group 27"/>
          <p:cNvGrpSpPr/>
          <p:nvPr/>
        </p:nvGrpSpPr>
        <p:grpSpPr>
          <a:xfrm>
            <a:off x="719531" y="9554550"/>
            <a:ext cx="610756" cy="562506"/>
            <a:chOff x="0" y="0"/>
            <a:chExt cx="112841" cy="103927"/>
          </a:xfrm>
        </p:grpSpPr>
        <p:sp>
          <p:nvSpPr>
            <p:cNvPr id="28" name="Freeform 28"/>
            <p:cNvSpPr/>
            <p:nvPr/>
          </p:nvSpPr>
          <p:spPr>
            <a:xfrm>
              <a:off x="0" y="0"/>
              <a:ext cx="112841" cy="103927"/>
            </a:xfrm>
            <a:custGeom>
              <a:avLst/>
              <a:gdLst/>
              <a:ahLst/>
              <a:cxnLst/>
              <a:rect l="l" t="t" r="r" b="b"/>
              <a:pathLst>
                <a:path w="112841" h="103927">
                  <a:moveTo>
                    <a:pt x="51963" y="0"/>
                  </a:moveTo>
                  <a:lnTo>
                    <a:pt x="60878" y="0"/>
                  </a:lnTo>
                  <a:cubicBezTo>
                    <a:pt x="74659" y="0"/>
                    <a:pt x="87876" y="5475"/>
                    <a:pt x="97621" y="15220"/>
                  </a:cubicBezTo>
                  <a:cubicBezTo>
                    <a:pt x="107366" y="24965"/>
                    <a:pt x="112841" y="38182"/>
                    <a:pt x="112841" y="51963"/>
                  </a:cubicBezTo>
                  <a:lnTo>
                    <a:pt x="112841" y="51963"/>
                  </a:lnTo>
                  <a:cubicBezTo>
                    <a:pt x="112841" y="65745"/>
                    <a:pt x="107366" y="78962"/>
                    <a:pt x="97621" y="88707"/>
                  </a:cubicBezTo>
                  <a:cubicBezTo>
                    <a:pt x="87876" y="98452"/>
                    <a:pt x="74659" y="103927"/>
                    <a:pt x="60878" y="103927"/>
                  </a:cubicBezTo>
                  <a:lnTo>
                    <a:pt x="51963" y="103927"/>
                  </a:lnTo>
                  <a:cubicBezTo>
                    <a:pt x="38182" y="103927"/>
                    <a:pt x="24965" y="98452"/>
                    <a:pt x="15220" y="88707"/>
                  </a:cubicBezTo>
                  <a:cubicBezTo>
                    <a:pt x="5475" y="78962"/>
                    <a:pt x="0" y="65745"/>
                    <a:pt x="0" y="51963"/>
                  </a:cubicBezTo>
                  <a:lnTo>
                    <a:pt x="0" y="51963"/>
                  </a:lnTo>
                  <a:cubicBezTo>
                    <a:pt x="0" y="38182"/>
                    <a:pt x="5475" y="24965"/>
                    <a:pt x="15220" y="15220"/>
                  </a:cubicBezTo>
                  <a:cubicBezTo>
                    <a:pt x="24965" y="5475"/>
                    <a:pt x="38182" y="0"/>
                    <a:pt x="51963" y="0"/>
                  </a:cubicBezTo>
                  <a:close/>
                </a:path>
              </a:pathLst>
            </a:custGeom>
            <a:gradFill rotWithShape="1">
              <a:gsLst>
                <a:gs pos="0">
                  <a:srgbClr val="FFBC2A">
                    <a:alpha val="100000"/>
                  </a:srgbClr>
                </a:gs>
                <a:gs pos="100000">
                  <a:srgbClr val="FFAF00">
                    <a:alpha val="100000"/>
                  </a:srgbClr>
                </a:gs>
              </a:gsLst>
              <a:lin ang="5400000"/>
            </a:gradFill>
          </p:spPr>
        </p:sp>
        <p:sp>
          <p:nvSpPr>
            <p:cNvPr id="29" name="TextBox 29"/>
            <p:cNvSpPr txBox="1"/>
            <p:nvPr/>
          </p:nvSpPr>
          <p:spPr>
            <a:xfrm>
              <a:off x="0" y="-28575"/>
              <a:ext cx="112841" cy="132502"/>
            </a:xfrm>
            <a:prstGeom prst="rect">
              <a:avLst/>
            </a:prstGeom>
          </p:spPr>
          <p:txBody>
            <a:bodyPr lIns="68256" tIns="68256" rIns="68256" bIns="68256" rtlCol="0" anchor="ctr"/>
            <a:lstStyle/>
            <a:p>
              <a:pPr algn="ctr">
                <a:lnSpc>
                  <a:spcPts val="1960"/>
                </a:lnSpc>
              </a:pPr>
              <a:endParaRPr/>
            </a:p>
          </p:txBody>
        </p:sp>
      </p:grpSp>
      <p:grpSp>
        <p:nvGrpSpPr>
          <p:cNvPr id="30" name="Group 30"/>
          <p:cNvGrpSpPr/>
          <p:nvPr/>
        </p:nvGrpSpPr>
        <p:grpSpPr>
          <a:xfrm>
            <a:off x="6845611" y="9524218"/>
            <a:ext cx="610756" cy="562506"/>
            <a:chOff x="0" y="0"/>
            <a:chExt cx="112841" cy="103927"/>
          </a:xfrm>
        </p:grpSpPr>
        <p:sp>
          <p:nvSpPr>
            <p:cNvPr id="31" name="Freeform 31"/>
            <p:cNvSpPr/>
            <p:nvPr/>
          </p:nvSpPr>
          <p:spPr>
            <a:xfrm>
              <a:off x="0" y="0"/>
              <a:ext cx="112841" cy="103927"/>
            </a:xfrm>
            <a:custGeom>
              <a:avLst/>
              <a:gdLst/>
              <a:ahLst/>
              <a:cxnLst/>
              <a:rect l="l" t="t" r="r" b="b"/>
              <a:pathLst>
                <a:path w="112841" h="103927">
                  <a:moveTo>
                    <a:pt x="51963" y="0"/>
                  </a:moveTo>
                  <a:lnTo>
                    <a:pt x="60878" y="0"/>
                  </a:lnTo>
                  <a:cubicBezTo>
                    <a:pt x="74659" y="0"/>
                    <a:pt x="87876" y="5475"/>
                    <a:pt x="97621" y="15220"/>
                  </a:cubicBezTo>
                  <a:cubicBezTo>
                    <a:pt x="107366" y="24965"/>
                    <a:pt x="112841" y="38182"/>
                    <a:pt x="112841" y="51963"/>
                  </a:cubicBezTo>
                  <a:lnTo>
                    <a:pt x="112841" y="51963"/>
                  </a:lnTo>
                  <a:cubicBezTo>
                    <a:pt x="112841" y="65745"/>
                    <a:pt x="107366" y="78962"/>
                    <a:pt x="97621" y="88707"/>
                  </a:cubicBezTo>
                  <a:cubicBezTo>
                    <a:pt x="87876" y="98452"/>
                    <a:pt x="74659" y="103927"/>
                    <a:pt x="60878" y="103927"/>
                  </a:cubicBezTo>
                  <a:lnTo>
                    <a:pt x="51963" y="103927"/>
                  </a:lnTo>
                  <a:cubicBezTo>
                    <a:pt x="38182" y="103927"/>
                    <a:pt x="24965" y="98452"/>
                    <a:pt x="15220" y="88707"/>
                  </a:cubicBezTo>
                  <a:cubicBezTo>
                    <a:pt x="5475" y="78962"/>
                    <a:pt x="0" y="65745"/>
                    <a:pt x="0" y="51963"/>
                  </a:cubicBezTo>
                  <a:lnTo>
                    <a:pt x="0" y="51963"/>
                  </a:lnTo>
                  <a:cubicBezTo>
                    <a:pt x="0" y="38182"/>
                    <a:pt x="5475" y="24965"/>
                    <a:pt x="15220" y="15220"/>
                  </a:cubicBezTo>
                  <a:cubicBezTo>
                    <a:pt x="24965" y="5475"/>
                    <a:pt x="38182" y="0"/>
                    <a:pt x="51963" y="0"/>
                  </a:cubicBezTo>
                  <a:close/>
                </a:path>
              </a:pathLst>
            </a:custGeom>
            <a:gradFill rotWithShape="1">
              <a:gsLst>
                <a:gs pos="0">
                  <a:srgbClr val="FFBC2A">
                    <a:alpha val="100000"/>
                  </a:srgbClr>
                </a:gs>
                <a:gs pos="100000">
                  <a:srgbClr val="FFAF00">
                    <a:alpha val="100000"/>
                  </a:srgbClr>
                </a:gs>
              </a:gsLst>
              <a:lin ang="5400000"/>
            </a:gradFill>
          </p:spPr>
        </p:sp>
        <p:sp>
          <p:nvSpPr>
            <p:cNvPr id="32" name="TextBox 32"/>
            <p:cNvSpPr txBox="1"/>
            <p:nvPr/>
          </p:nvSpPr>
          <p:spPr>
            <a:xfrm>
              <a:off x="0" y="-28575"/>
              <a:ext cx="112841" cy="132502"/>
            </a:xfrm>
            <a:prstGeom prst="rect">
              <a:avLst/>
            </a:prstGeom>
          </p:spPr>
          <p:txBody>
            <a:bodyPr lIns="68256" tIns="68256" rIns="68256" bIns="68256" rtlCol="0" anchor="ctr"/>
            <a:lstStyle/>
            <a:p>
              <a:pPr algn="ctr">
                <a:lnSpc>
                  <a:spcPts val="1960"/>
                </a:lnSpc>
              </a:pPr>
              <a:endParaRPr/>
            </a:p>
          </p:txBody>
        </p:sp>
      </p:grpSp>
      <p:sp>
        <p:nvSpPr>
          <p:cNvPr id="33" name="Freeform 33"/>
          <p:cNvSpPr/>
          <p:nvPr/>
        </p:nvSpPr>
        <p:spPr>
          <a:xfrm>
            <a:off x="836086" y="9654741"/>
            <a:ext cx="362125" cy="362125"/>
          </a:xfrm>
          <a:custGeom>
            <a:avLst/>
            <a:gdLst/>
            <a:ahLst/>
            <a:cxnLst/>
            <a:rect l="l" t="t" r="r" b="b"/>
            <a:pathLst>
              <a:path w="362125" h="362125">
                <a:moveTo>
                  <a:pt x="0" y="0"/>
                </a:moveTo>
                <a:lnTo>
                  <a:pt x="362125" y="0"/>
                </a:lnTo>
                <a:lnTo>
                  <a:pt x="362125" y="362125"/>
                </a:lnTo>
                <a:lnTo>
                  <a:pt x="0" y="3621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4" name="Freeform 34"/>
          <p:cNvSpPr/>
          <p:nvPr/>
        </p:nvSpPr>
        <p:spPr>
          <a:xfrm>
            <a:off x="6962438" y="9714445"/>
            <a:ext cx="377102" cy="242717"/>
          </a:xfrm>
          <a:custGeom>
            <a:avLst/>
            <a:gdLst/>
            <a:ahLst/>
            <a:cxnLst/>
            <a:rect l="l" t="t" r="r" b="b"/>
            <a:pathLst>
              <a:path w="377102" h="242717">
                <a:moveTo>
                  <a:pt x="0" y="0"/>
                </a:moveTo>
                <a:lnTo>
                  <a:pt x="377102" y="0"/>
                </a:lnTo>
                <a:lnTo>
                  <a:pt x="377102" y="242717"/>
                </a:lnTo>
                <a:lnTo>
                  <a:pt x="0" y="2427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5" name="Group 35"/>
          <p:cNvGrpSpPr/>
          <p:nvPr/>
        </p:nvGrpSpPr>
        <p:grpSpPr>
          <a:xfrm>
            <a:off x="-844928" y="7485115"/>
            <a:ext cx="9599271" cy="953211"/>
            <a:chOff x="0" y="0"/>
            <a:chExt cx="4092635" cy="406400"/>
          </a:xfrm>
        </p:grpSpPr>
        <p:sp>
          <p:nvSpPr>
            <p:cNvPr id="36" name="Freeform 36"/>
            <p:cNvSpPr/>
            <p:nvPr/>
          </p:nvSpPr>
          <p:spPr>
            <a:xfrm>
              <a:off x="0" y="0"/>
              <a:ext cx="4090337" cy="406400"/>
            </a:xfrm>
            <a:custGeom>
              <a:avLst/>
              <a:gdLst/>
              <a:ahLst/>
              <a:cxnLst/>
              <a:rect l="l" t="t" r="r" b="b"/>
              <a:pathLst>
                <a:path w="4090337" h="406400">
                  <a:moveTo>
                    <a:pt x="3882176" y="0"/>
                  </a:moveTo>
                  <a:lnTo>
                    <a:pt x="7259" y="0"/>
                  </a:lnTo>
                  <a:cubicBezTo>
                    <a:pt x="3250" y="0"/>
                    <a:pt x="0" y="3250"/>
                    <a:pt x="0" y="7259"/>
                  </a:cubicBezTo>
                  <a:lnTo>
                    <a:pt x="0" y="399141"/>
                  </a:lnTo>
                  <a:cubicBezTo>
                    <a:pt x="0" y="403150"/>
                    <a:pt x="3250" y="406400"/>
                    <a:pt x="7259" y="406400"/>
                  </a:cubicBezTo>
                  <a:lnTo>
                    <a:pt x="3882176" y="406400"/>
                  </a:lnTo>
                  <a:cubicBezTo>
                    <a:pt x="3886824" y="406400"/>
                    <a:pt x="3891281" y="404554"/>
                    <a:pt x="3894567" y="401267"/>
                  </a:cubicBezTo>
                  <a:lnTo>
                    <a:pt x="4087502" y="208333"/>
                  </a:lnTo>
                  <a:cubicBezTo>
                    <a:pt x="4090337" y="205498"/>
                    <a:pt x="4090337" y="200902"/>
                    <a:pt x="4087502" y="198067"/>
                  </a:cubicBezTo>
                  <a:lnTo>
                    <a:pt x="3894567" y="5133"/>
                  </a:lnTo>
                  <a:cubicBezTo>
                    <a:pt x="3891281" y="1846"/>
                    <a:pt x="3886824" y="0"/>
                    <a:pt x="3882176" y="0"/>
                  </a:cubicBezTo>
                  <a:close/>
                </a:path>
              </a:pathLst>
            </a:custGeom>
            <a:gradFill rotWithShape="1">
              <a:gsLst>
                <a:gs pos="0">
                  <a:srgbClr val="FFBC2A">
                    <a:alpha val="100000"/>
                  </a:srgbClr>
                </a:gs>
                <a:gs pos="100000">
                  <a:srgbClr val="FFAF00">
                    <a:alpha val="100000"/>
                  </a:srgbClr>
                </a:gs>
              </a:gsLst>
              <a:lin ang="5400000"/>
            </a:gradFill>
          </p:spPr>
        </p:sp>
        <p:sp>
          <p:nvSpPr>
            <p:cNvPr id="37" name="TextBox 37"/>
            <p:cNvSpPr txBox="1"/>
            <p:nvPr/>
          </p:nvSpPr>
          <p:spPr>
            <a:xfrm>
              <a:off x="0" y="-38100"/>
              <a:ext cx="3978335" cy="444500"/>
            </a:xfrm>
            <a:prstGeom prst="rect">
              <a:avLst/>
            </a:prstGeom>
          </p:spPr>
          <p:txBody>
            <a:bodyPr lIns="50800" tIns="50800" rIns="50800" bIns="50800" rtlCol="0" anchor="ctr"/>
            <a:lstStyle/>
            <a:p>
              <a:pPr algn="ctr">
                <a:lnSpc>
                  <a:spcPts val="2659"/>
                </a:lnSpc>
                <a:spcBef>
                  <a:spcPct val="0"/>
                </a:spcBef>
              </a:pPr>
              <a:endParaRPr/>
            </a:p>
          </p:txBody>
        </p:sp>
      </p:grpSp>
      <p:sp>
        <p:nvSpPr>
          <p:cNvPr id="38" name="AutoShape 38"/>
          <p:cNvSpPr/>
          <p:nvPr/>
        </p:nvSpPr>
        <p:spPr>
          <a:xfrm>
            <a:off x="520208" y="2644749"/>
            <a:ext cx="3200921" cy="0"/>
          </a:xfrm>
          <a:prstGeom prst="line">
            <a:avLst/>
          </a:prstGeom>
          <a:ln w="152400" cap="flat">
            <a:solidFill>
              <a:srgbClr val="265959"/>
            </a:solidFill>
            <a:prstDash val="solid"/>
            <a:headEnd type="none" w="sm" len="sm"/>
            <a:tailEnd type="none" w="sm" len="sm"/>
          </a:ln>
        </p:spPr>
      </p:sp>
      <p:sp>
        <p:nvSpPr>
          <p:cNvPr id="39" name="TextBox 39"/>
          <p:cNvSpPr txBox="1"/>
          <p:nvPr/>
        </p:nvSpPr>
        <p:spPr>
          <a:xfrm>
            <a:off x="520208" y="3340380"/>
            <a:ext cx="9304002" cy="3139731"/>
          </a:xfrm>
          <a:prstGeom prst="rect">
            <a:avLst/>
          </a:prstGeom>
        </p:spPr>
        <p:txBody>
          <a:bodyPr lIns="0" tIns="0" rIns="0" bIns="0" rtlCol="0" anchor="t">
            <a:spAutoFit/>
          </a:bodyPr>
          <a:lstStyle/>
          <a:p>
            <a:pPr marL="0" lvl="0" indent="0" algn="ctr">
              <a:lnSpc>
                <a:spcPts val="12427"/>
              </a:lnSpc>
            </a:pPr>
            <a:r>
              <a:rPr lang="en-US" sz="10270" spc="-256">
                <a:solidFill>
                  <a:srgbClr val="114D4D"/>
                </a:solidFill>
                <a:latin typeface="Antonio Bold"/>
              </a:rPr>
              <a:t>PEMBINAAN DISIPLIN PEGAWAI</a:t>
            </a:r>
          </a:p>
        </p:txBody>
      </p:sp>
      <p:sp>
        <p:nvSpPr>
          <p:cNvPr id="40" name="TextBox 40"/>
          <p:cNvSpPr txBox="1"/>
          <p:nvPr/>
        </p:nvSpPr>
        <p:spPr>
          <a:xfrm>
            <a:off x="1497863" y="9570341"/>
            <a:ext cx="4577594" cy="422636"/>
          </a:xfrm>
          <a:prstGeom prst="rect">
            <a:avLst/>
          </a:prstGeom>
        </p:spPr>
        <p:txBody>
          <a:bodyPr lIns="0" tIns="0" rIns="0" bIns="0" rtlCol="0" anchor="t">
            <a:spAutoFit/>
          </a:bodyPr>
          <a:lstStyle/>
          <a:p>
            <a:pPr>
              <a:lnSpc>
                <a:spcPts val="3480"/>
              </a:lnSpc>
            </a:pPr>
            <a:r>
              <a:rPr lang="en-US" sz="2485">
                <a:solidFill>
                  <a:srgbClr val="FFFFFF"/>
                </a:solidFill>
                <a:latin typeface="Inter"/>
              </a:rPr>
              <a:t>http://bkd.jatengprov.go.id </a:t>
            </a:r>
          </a:p>
        </p:txBody>
      </p:sp>
      <p:sp>
        <p:nvSpPr>
          <p:cNvPr id="41" name="TextBox 41"/>
          <p:cNvSpPr txBox="1"/>
          <p:nvPr/>
        </p:nvSpPr>
        <p:spPr>
          <a:xfrm>
            <a:off x="7557798" y="9548850"/>
            <a:ext cx="5178643" cy="799191"/>
          </a:xfrm>
          <a:prstGeom prst="rect">
            <a:avLst/>
          </a:prstGeom>
        </p:spPr>
        <p:txBody>
          <a:bodyPr lIns="0" tIns="0" rIns="0" bIns="0" rtlCol="0" anchor="t">
            <a:spAutoFit/>
          </a:bodyPr>
          <a:lstStyle/>
          <a:p>
            <a:pPr>
              <a:lnSpc>
                <a:spcPts val="3620"/>
              </a:lnSpc>
            </a:pPr>
            <a:r>
              <a:rPr lang="en-US" sz="2585">
                <a:solidFill>
                  <a:srgbClr val="FFFFFF"/>
                </a:solidFill>
                <a:latin typeface="Inter"/>
              </a:rPr>
              <a:t>bkd@jatengprov.go.id</a:t>
            </a:r>
          </a:p>
          <a:p>
            <a:pPr>
              <a:lnSpc>
                <a:spcPts val="2780"/>
              </a:lnSpc>
            </a:pPr>
            <a:endParaRPr lang="en-US" sz="2585">
              <a:solidFill>
                <a:srgbClr val="FFFFFF"/>
              </a:solidFill>
              <a:latin typeface="Inter"/>
            </a:endParaRPr>
          </a:p>
        </p:txBody>
      </p:sp>
      <p:sp>
        <p:nvSpPr>
          <p:cNvPr id="42" name="TextBox 42"/>
          <p:cNvSpPr txBox="1"/>
          <p:nvPr/>
        </p:nvSpPr>
        <p:spPr>
          <a:xfrm>
            <a:off x="719531" y="7588271"/>
            <a:ext cx="7061100" cy="679673"/>
          </a:xfrm>
          <a:prstGeom prst="rect">
            <a:avLst/>
          </a:prstGeom>
        </p:spPr>
        <p:txBody>
          <a:bodyPr lIns="0" tIns="0" rIns="0" bIns="0" rtlCol="0" anchor="t">
            <a:spAutoFit/>
          </a:bodyPr>
          <a:lstStyle/>
          <a:p>
            <a:pPr>
              <a:lnSpc>
                <a:spcPts val="5266"/>
              </a:lnSpc>
            </a:pPr>
            <a:r>
              <a:rPr lang="en-US" sz="3762" spc="75" dirty="0" err="1" smtClean="0">
                <a:solidFill>
                  <a:srgbClr val="FFFFFF"/>
                </a:solidFill>
                <a:latin typeface="Inter Bold"/>
              </a:rPr>
              <a:t>Pemalang</a:t>
            </a:r>
            <a:r>
              <a:rPr lang="en-US" sz="3762" spc="75" dirty="0" smtClean="0">
                <a:solidFill>
                  <a:srgbClr val="FFFFFF"/>
                </a:solidFill>
                <a:latin typeface="Inter Bold"/>
              </a:rPr>
              <a:t>, 24-25 </a:t>
            </a:r>
            <a:r>
              <a:rPr lang="en-US" sz="3762" spc="75" dirty="0" err="1" smtClean="0">
                <a:solidFill>
                  <a:srgbClr val="FFFFFF"/>
                </a:solidFill>
                <a:latin typeface="Inter Bold"/>
              </a:rPr>
              <a:t>Juli</a:t>
            </a:r>
            <a:r>
              <a:rPr lang="en-US" sz="3762" spc="75" dirty="0" smtClean="0">
                <a:solidFill>
                  <a:srgbClr val="FFFFFF"/>
                </a:solidFill>
                <a:latin typeface="Inter Bold"/>
              </a:rPr>
              <a:t> </a:t>
            </a:r>
            <a:r>
              <a:rPr lang="en-US" sz="3762" spc="75" dirty="0">
                <a:solidFill>
                  <a:srgbClr val="FFFFFF"/>
                </a:solidFill>
                <a:latin typeface="Inter Bold"/>
              </a:rPr>
              <a:t>2024</a:t>
            </a:r>
          </a:p>
        </p:txBody>
      </p:sp>
      <p:sp>
        <p:nvSpPr>
          <p:cNvPr id="43" name="Freeform 43"/>
          <p:cNvSpPr/>
          <p:nvPr/>
        </p:nvSpPr>
        <p:spPr>
          <a:xfrm>
            <a:off x="1779253" y="231488"/>
            <a:ext cx="7273288" cy="1594424"/>
          </a:xfrm>
          <a:custGeom>
            <a:avLst/>
            <a:gdLst/>
            <a:ahLst/>
            <a:cxnLst/>
            <a:rect l="l" t="t" r="r" b="b"/>
            <a:pathLst>
              <a:path w="7273288" h="1594424">
                <a:moveTo>
                  <a:pt x="0" y="0"/>
                </a:moveTo>
                <a:lnTo>
                  <a:pt x="7273288" y="0"/>
                </a:lnTo>
                <a:lnTo>
                  <a:pt x="7273288" y="1594424"/>
                </a:lnTo>
                <a:lnTo>
                  <a:pt x="0" y="1594424"/>
                </a:lnTo>
                <a:lnTo>
                  <a:pt x="0" y="0"/>
                </a:lnTo>
                <a:close/>
              </a:path>
            </a:pathLst>
          </a:custGeom>
          <a:blipFill>
            <a:blip r:embed="rId11"/>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0388" y="114300"/>
            <a:ext cx="12230100" cy="1107996"/>
          </a:xfrm>
          <a:prstGeom prst="rect">
            <a:avLst/>
          </a:prstGeom>
          <a:noFill/>
        </p:spPr>
        <p:txBody>
          <a:bodyPr wrap="square" rtlCol="0">
            <a:spAutoFit/>
          </a:bodyPr>
          <a:lstStyle/>
          <a:p>
            <a:pPr algn="ctr"/>
            <a:r>
              <a:rPr lang="en-US" sz="6600" b="1" dirty="0"/>
              <a:t>CONTOH SK TIM PEMERIKSA</a:t>
            </a:r>
          </a:p>
        </p:txBody>
      </p:sp>
      <p:pic>
        <p:nvPicPr>
          <p:cNvPr id="1026" name="Picture 2" descr="C:\Users\1\Pictures\Untitled 6.png"/>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5771679" y="1385363"/>
            <a:ext cx="6744642" cy="751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reeform 17">
            <a:extLst>
              <a:ext uri="{FF2B5EF4-FFF2-40B4-BE49-F238E27FC236}">
                <a16:creationId xmlns:a16="http://schemas.microsoft.com/office/drawing/2014/main" xmlns="" id="{A5D02567-0B08-AFF3-CB40-C1D663513403}"/>
              </a:ext>
            </a:extLst>
          </p:cNvPr>
          <p:cNvSpPr/>
          <p:nvPr/>
        </p:nvSpPr>
        <p:spPr>
          <a:xfrm>
            <a:off x="374285" y="9064705"/>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3"/>
            <a:stretch>
              <a:fillRect/>
            </a:stretch>
          </a:blipFill>
        </p:spPr>
      </p:sp>
    </p:spTree>
    <p:extLst>
      <p:ext uri="{BB962C8B-B14F-4D97-AF65-F5344CB8AC3E}">
        <p14:creationId xmlns:p14="http://schemas.microsoft.com/office/powerpoint/2010/main" val="2342237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grpSp>
        <p:nvGrpSpPr>
          <p:cNvPr id="9" name="Group 12"/>
          <p:cNvGrpSpPr/>
          <p:nvPr/>
        </p:nvGrpSpPr>
        <p:grpSpPr>
          <a:xfrm rot="-2700000">
            <a:off x="9664344" y="1674503"/>
            <a:ext cx="1462534" cy="1462534"/>
            <a:chOff x="0" y="0"/>
            <a:chExt cx="812800" cy="812800"/>
          </a:xfrm>
        </p:grpSpPr>
        <p:sp>
          <p:nvSpPr>
            <p:cNvPr id="10"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1"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2" name="Group 12"/>
          <p:cNvGrpSpPr/>
          <p:nvPr/>
        </p:nvGrpSpPr>
        <p:grpSpPr>
          <a:xfrm rot="-2700000">
            <a:off x="10949862" y="2952267"/>
            <a:ext cx="1462534" cy="1462534"/>
            <a:chOff x="0" y="0"/>
            <a:chExt cx="812800" cy="812800"/>
          </a:xfrm>
        </p:grpSpPr>
        <p:sp>
          <p:nvSpPr>
            <p:cNvPr id="13"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5" name="Group 12"/>
          <p:cNvGrpSpPr/>
          <p:nvPr/>
        </p:nvGrpSpPr>
        <p:grpSpPr>
          <a:xfrm rot="-2700000">
            <a:off x="11505397" y="1086020"/>
            <a:ext cx="1462534" cy="1462534"/>
            <a:chOff x="0" y="0"/>
            <a:chExt cx="812800" cy="812800"/>
          </a:xfrm>
        </p:grpSpPr>
        <p:sp>
          <p:nvSpPr>
            <p:cNvPr id="16"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7"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pic>
        <p:nvPicPr>
          <p:cNvPr id="1250" name="Google Shape;1250;p38" descr="Dismissal Protection in Employee Central | SAP Blogs"/>
          <p:cNvPicPr preferRelativeResize="0"/>
          <p:nvPr/>
        </p:nvPicPr>
        <p:blipFill rotWithShape="1">
          <a:blip r:embed="rId3"/>
          <a:srcRect/>
          <a:stretch>
            <a:fillRect/>
          </a:stretch>
        </p:blipFill>
        <p:spPr>
          <a:xfrm>
            <a:off x="13563619" y="1371602"/>
            <a:ext cx="4708478" cy="8915400"/>
          </a:xfrm>
          <a:prstGeom prst="rect">
            <a:avLst/>
          </a:prstGeom>
          <a:noFill/>
          <a:ln>
            <a:noFill/>
          </a:ln>
        </p:spPr>
      </p:pic>
      <p:sp>
        <p:nvSpPr>
          <p:cNvPr id="1251" name="Google Shape;1251;p38"/>
          <p:cNvSpPr/>
          <p:nvPr/>
        </p:nvSpPr>
        <p:spPr>
          <a:xfrm>
            <a:off x="6172200" y="361666"/>
            <a:ext cx="10287000" cy="1028700"/>
          </a:xfrm>
          <a:prstGeom prst="wedgeRectCallout">
            <a:avLst>
              <a:gd name="adj1" fmla="val 50615"/>
              <a:gd name="adj2" fmla="val 181903"/>
            </a:avLst>
          </a:prstGeom>
          <a:solidFill>
            <a:srgbClr val="FF6600"/>
          </a:solidFill>
          <a:ln w="12700" cap="flat" cmpd="sng">
            <a:solidFill>
              <a:srgbClr val="42719B"/>
            </a:solidFill>
            <a:prstDash val="solid"/>
            <a:miter lim="800000"/>
            <a:headEnd type="none" w="sm" len="sm"/>
            <a:tailEnd type="none" w="sm" len="sm"/>
          </a:ln>
        </p:spPr>
        <p:txBody>
          <a:bodyPr spcFirstLastPara="1" wrap="square" lIns="163258" tIns="81606" rIns="163258" bIns="81606" anchor="ctr" anchorCtr="0">
            <a:noAutofit/>
          </a:bodyPr>
          <a:lstStyle/>
          <a:p>
            <a:pPr algn="ctr"/>
            <a:endParaRPr sz="3200" dirty="0">
              <a:solidFill>
                <a:srgbClr val="FFC000"/>
              </a:solidFill>
              <a:latin typeface="Calibri" panose="020F0502020204030204"/>
              <a:ea typeface="Calibri" panose="020F0502020204030204"/>
              <a:cs typeface="Calibri" panose="020F0502020204030204"/>
              <a:sym typeface="Calibri" panose="020F0502020204030204"/>
            </a:endParaRPr>
          </a:p>
          <a:p>
            <a:pPr algn="ctr"/>
            <a:r>
              <a:rPr lang="en-US" sz="3200" b="1" dirty="0">
                <a:solidFill>
                  <a:schemeClr val="lt1"/>
                </a:solidFill>
                <a:latin typeface="Arial Rounded"/>
                <a:ea typeface="Arial Rounded"/>
                <a:cs typeface="Arial Rounded"/>
                <a:sym typeface="Arial Rounded"/>
              </a:rPr>
              <a:t>PEMBERHENTIAN SEMENTARA KARENA DIDUGA MELAKUKAN PELANGGARAN DISIPLIN </a:t>
            </a:r>
          </a:p>
          <a:p>
            <a:pPr algn="ctr"/>
            <a:endParaRPr sz="32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52" name="Google Shape;1252;p38"/>
          <p:cNvSpPr/>
          <p:nvPr/>
        </p:nvSpPr>
        <p:spPr>
          <a:xfrm>
            <a:off x="457200" y="2549740"/>
            <a:ext cx="12801600" cy="7366777"/>
          </a:xfrm>
          <a:prstGeom prst="rect">
            <a:avLst/>
          </a:prstGeom>
          <a:noFill/>
          <a:ln>
            <a:noFill/>
          </a:ln>
        </p:spPr>
        <p:txBody>
          <a:bodyPr spcFirstLastPara="1" wrap="square" lIns="163258" tIns="81606" rIns="163258" bIns="81606" anchor="t" anchorCtr="0">
            <a:spAutoFit/>
          </a:bodyPr>
          <a:lstStyle/>
          <a:p>
            <a:pPr marL="510540" indent="-510540">
              <a:buClr>
                <a:schemeClr val="dk1"/>
              </a:buClr>
              <a:buSzPts val="2000"/>
              <a:buFont typeface="Noto Sans Symbols"/>
              <a:buChar char="⮚"/>
            </a:pPr>
            <a:r>
              <a:rPr lang="en-US" sz="3600" b="1">
                <a:solidFill>
                  <a:schemeClr val="dk1"/>
                </a:solidFill>
                <a:latin typeface="Arial Rounded"/>
                <a:ea typeface="Arial Rounded"/>
                <a:cs typeface="Arial Rounded"/>
                <a:sym typeface="Arial Rounded"/>
              </a:rPr>
              <a:t>Untuk kelancaran pemeriksaan, PNS yang diduga melakukan Pelanggaran Disiplin dan kemungkinan akan dijatuhi Hukuman Disiplin berat, dapat dibebaskan sementara dari tugas jabatannya oleh atasan langsung sejak yang bersangkutan diperiksa (Pasal 31 Ayat (1))</a:t>
            </a:r>
          </a:p>
          <a:p>
            <a:pPr marL="510540" indent="-510540">
              <a:buClr>
                <a:schemeClr val="dk1"/>
              </a:buClr>
              <a:buSzPts val="2000"/>
              <a:buFont typeface="Noto Sans Symbols"/>
              <a:buChar char="⮚"/>
            </a:pPr>
            <a:r>
              <a:rPr lang="en-US" sz="3600" b="1">
                <a:solidFill>
                  <a:schemeClr val="dk1"/>
                </a:solidFill>
                <a:latin typeface="Arial Rounded"/>
                <a:ea typeface="Arial Rounded"/>
                <a:cs typeface="Arial Rounded"/>
                <a:sym typeface="Arial Rounded"/>
              </a:rPr>
              <a:t>Pembebasan sementara dari tugas jabatannya sebagaimana dimaksud pada ayat (1) berlaku sampai dengan ditetapkannya keputusan Hukuman Disiplin (Pasal 31 Ayat (2)). </a:t>
            </a:r>
          </a:p>
          <a:p>
            <a:pPr marL="510540" indent="-510540">
              <a:buClr>
                <a:schemeClr val="dk1"/>
              </a:buClr>
              <a:buSzPts val="2000"/>
              <a:buFont typeface="Noto Sans Symbols"/>
              <a:buChar char="⮚"/>
            </a:pPr>
            <a:r>
              <a:rPr lang="en-US" sz="3600" b="1">
                <a:solidFill>
                  <a:schemeClr val="dk1"/>
                </a:solidFill>
                <a:latin typeface="Arial Rounded"/>
                <a:ea typeface="Arial Rounded"/>
                <a:cs typeface="Arial Rounded"/>
                <a:sym typeface="Arial Rounded"/>
              </a:rPr>
              <a:t>Selama PNS sebagaimana dimaksud pada ayat (1) dibebaskan sementara dari tugas jabatannya, diangkat pejabat pelaksana harian (Pasal 31 Ayat (3)). </a:t>
            </a:r>
          </a:p>
        </p:txBody>
      </p:sp>
      <p:sp>
        <p:nvSpPr>
          <p:cNvPr id="5" name="Freeform 27"/>
          <p:cNvSpPr/>
          <p:nvPr/>
        </p:nvSpPr>
        <p:spPr>
          <a:xfrm>
            <a:off x="0" y="178332"/>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4"/>
            <a:stretch>
              <a:fillRect/>
            </a:stretch>
          </a:blipFill>
        </p:spPr>
      </p:sp>
      <p:grpSp>
        <p:nvGrpSpPr>
          <p:cNvPr id="6" name="Group 12"/>
          <p:cNvGrpSpPr/>
          <p:nvPr/>
        </p:nvGrpSpPr>
        <p:grpSpPr>
          <a:xfrm rot="-2700000">
            <a:off x="12788765" y="2311265"/>
            <a:ext cx="1462534" cy="1462534"/>
            <a:chOff x="0" y="0"/>
            <a:chExt cx="812800" cy="812800"/>
          </a:xfrm>
        </p:grpSpPr>
        <p:sp>
          <p:nvSpPr>
            <p:cNvPr id="7"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8"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Tree>
    <p:extLst>
      <p:ext uri="{BB962C8B-B14F-4D97-AF65-F5344CB8AC3E}">
        <p14:creationId xmlns:p14="http://schemas.microsoft.com/office/powerpoint/2010/main" val="2773064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
          <p:cNvSpPr/>
          <p:nvPr/>
        </p:nvSpPr>
        <p:spPr>
          <a:xfrm rot="20767163" flipH="1">
            <a:off x="11602326" y="-2003781"/>
            <a:ext cx="6854146" cy="15152611"/>
          </a:xfrm>
          <a:custGeom>
            <a:avLst/>
            <a:gdLst/>
            <a:ahLst/>
            <a:cxnLst/>
            <a:rect l="l" t="t" r="r" b="b"/>
            <a:pathLst>
              <a:path w="3280588" h="6528533">
                <a:moveTo>
                  <a:pt x="3280587" y="0"/>
                </a:moveTo>
                <a:lnTo>
                  <a:pt x="0" y="0"/>
                </a:lnTo>
                <a:lnTo>
                  <a:pt x="0" y="6528533"/>
                </a:lnTo>
                <a:lnTo>
                  <a:pt x="3280587" y="6528533"/>
                </a:lnTo>
                <a:lnTo>
                  <a:pt x="328058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6"/>
          <p:cNvSpPr/>
          <p:nvPr/>
        </p:nvSpPr>
        <p:spPr>
          <a:xfrm rot="2169308" flipH="1">
            <a:off x="1958763" y="-3251616"/>
            <a:ext cx="6057618" cy="15152611"/>
          </a:xfrm>
          <a:custGeom>
            <a:avLst/>
            <a:gdLst/>
            <a:ahLst/>
            <a:cxnLst/>
            <a:rect l="l" t="t" r="r" b="b"/>
            <a:pathLst>
              <a:path w="3280588" h="6528533">
                <a:moveTo>
                  <a:pt x="3280587" y="0"/>
                </a:moveTo>
                <a:lnTo>
                  <a:pt x="0" y="0"/>
                </a:lnTo>
                <a:lnTo>
                  <a:pt x="0" y="6528533"/>
                </a:lnTo>
                <a:lnTo>
                  <a:pt x="3280587" y="6528533"/>
                </a:lnTo>
                <a:lnTo>
                  <a:pt x="328058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AutoShape 2" descr="10 Perbedaan antara Pemimpin dan Bos - Pemimpin.ID"/>
          <p:cNvSpPr>
            <a:spLocks noChangeAspect="1" noChangeArrowheads="1"/>
          </p:cNvSpPr>
          <p:nvPr/>
        </p:nvSpPr>
        <p:spPr bwMode="auto">
          <a:xfrm>
            <a:off x="2519363" y="-216694"/>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4" name="AutoShape 4" descr="10 Perbedaan antara Pemimpin dan Bos - Pemimpin.ID"/>
          <p:cNvSpPr>
            <a:spLocks noChangeAspect="1" noChangeArrowheads="1"/>
          </p:cNvSpPr>
          <p:nvPr/>
        </p:nvSpPr>
        <p:spPr bwMode="auto">
          <a:xfrm>
            <a:off x="2747963" y="11908"/>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5" name="AutoShape 6" descr="10 Perbedaan antara Pemimpin dan Bos - Pemimpin.ID"/>
          <p:cNvSpPr>
            <a:spLocks noChangeAspect="1" noChangeArrowheads="1"/>
          </p:cNvSpPr>
          <p:nvPr/>
        </p:nvSpPr>
        <p:spPr bwMode="auto">
          <a:xfrm>
            <a:off x="2976563" y="240508"/>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6" name="Rounded Rectangle 5"/>
          <p:cNvSpPr/>
          <p:nvPr/>
        </p:nvSpPr>
        <p:spPr>
          <a:xfrm>
            <a:off x="1640750" y="204680"/>
            <a:ext cx="9865450" cy="238839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0530" indent="-430530" defTabSz="1370648"/>
            <a:endParaRPr lang="en-US" sz="2700" noProof="1">
              <a:solidFill>
                <a:prstClr val="black"/>
              </a:solidFill>
              <a:latin typeface="Arial Narrow" panose="020B0606020202030204" pitchFamily="34" charset="0"/>
            </a:endParaRPr>
          </a:p>
          <a:p>
            <a:pPr marL="430530" indent="-430530" defTabSz="1370648"/>
            <a:r>
              <a:rPr lang="en-US" sz="2700" b="1" noProof="1">
                <a:solidFill>
                  <a:prstClr val="black"/>
                </a:solidFill>
                <a:latin typeface="Arial Narrow" panose="020B0606020202030204" pitchFamily="34" charset="0"/>
              </a:rPr>
              <a:t>1.  </a:t>
            </a:r>
            <a:r>
              <a:rPr lang="id-ID" sz="2700" b="1" noProof="1">
                <a:solidFill>
                  <a:prstClr val="black"/>
                </a:solidFill>
                <a:latin typeface="Arial Narrow" panose="020B0606020202030204" pitchFamily="34" charset="0"/>
              </a:rPr>
              <a:t>Atasan langsung melakukan pemanggilan secara tertulis (Psl. 2</a:t>
            </a:r>
            <a:r>
              <a:rPr lang="en-US" sz="2700" b="1" noProof="1">
                <a:solidFill>
                  <a:prstClr val="black"/>
                </a:solidFill>
                <a:latin typeface="Arial Narrow" panose="020B0606020202030204" pitchFamily="34" charset="0"/>
              </a:rPr>
              <a:t>6</a:t>
            </a:r>
            <a:r>
              <a:rPr lang="id-ID" sz="2700" b="1" noProof="1">
                <a:solidFill>
                  <a:prstClr val="black"/>
                </a:solidFill>
                <a:latin typeface="Arial Narrow" panose="020B0606020202030204" pitchFamily="34" charset="0"/>
              </a:rPr>
              <a:t> ayat 1 ). </a:t>
            </a:r>
          </a:p>
          <a:p>
            <a:pPr marL="430530" indent="-430530" defTabSz="1370648"/>
            <a:r>
              <a:rPr lang="id-ID" sz="2700" b="1" noProof="1">
                <a:solidFill>
                  <a:prstClr val="black"/>
                </a:solidFill>
                <a:latin typeface="Arial Narrow" panose="020B0606020202030204" pitchFamily="34" charset="0"/>
              </a:rPr>
              <a:t>2. </a:t>
            </a:r>
            <a:r>
              <a:rPr lang="en-US" sz="2700" b="1" noProof="1">
                <a:solidFill>
                  <a:prstClr val="black"/>
                </a:solidFill>
                <a:latin typeface="Arial Narrow" panose="020B0606020202030204" pitchFamily="34" charset="0"/>
              </a:rPr>
              <a:t> </a:t>
            </a:r>
            <a:r>
              <a:rPr lang="id-ID" sz="2700" b="1" noProof="1">
                <a:solidFill>
                  <a:prstClr val="black"/>
                </a:solidFill>
                <a:latin typeface="Arial Narrow" panose="020B0606020202030204" pitchFamily="34" charset="0"/>
              </a:rPr>
              <a:t>Jarak antara tanggal pembuatan srt panggilan dgn tanggal disuruh menghadap untuk diperiksa minimal 7 hari kerja.( Psl. 2</a:t>
            </a:r>
            <a:r>
              <a:rPr lang="en-US" sz="2700" b="1" noProof="1">
                <a:solidFill>
                  <a:prstClr val="black"/>
                </a:solidFill>
                <a:latin typeface="Arial Narrow" panose="020B0606020202030204" pitchFamily="34" charset="0"/>
              </a:rPr>
              <a:t>6</a:t>
            </a:r>
            <a:r>
              <a:rPr lang="id-ID" sz="2700" b="1" noProof="1">
                <a:solidFill>
                  <a:prstClr val="black"/>
                </a:solidFill>
                <a:latin typeface="Arial Narrow" panose="020B0606020202030204" pitchFamily="34" charset="0"/>
              </a:rPr>
              <a:t> ayat 2)</a:t>
            </a:r>
          </a:p>
          <a:p>
            <a:pPr algn="ctr"/>
            <a:endParaRPr lang="en-US" sz="2700" dirty="0"/>
          </a:p>
        </p:txBody>
      </p:sp>
      <p:sp>
        <p:nvSpPr>
          <p:cNvPr id="7" name="Curved Right Arrow 6"/>
          <p:cNvSpPr/>
          <p:nvPr/>
        </p:nvSpPr>
        <p:spPr>
          <a:xfrm rot="21370290">
            <a:off x="366022" y="1712200"/>
            <a:ext cx="1213506" cy="1874357"/>
          </a:xfrm>
          <a:prstGeom prst="curvedRightArrow">
            <a:avLst>
              <a:gd name="adj1" fmla="val 25000"/>
              <a:gd name="adj2" fmla="val 3330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9" name="Rounded Rectangle 8"/>
          <p:cNvSpPr/>
          <p:nvPr/>
        </p:nvSpPr>
        <p:spPr>
          <a:xfrm>
            <a:off x="1657134" y="2805307"/>
            <a:ext cx="15106866" cy="3256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defTabSz="1370648">
              <a:buFontTx/>
              <a:buAutoNum type="arabicPeriod"/>
            </a:pPr>
            <a:endParaRPr lang="en-US" sz="2700" b="1" noProof="1">
              <a:solidFill>
                <a:prstClr val="black"/>
              </a:solidFill>
              <a:latin typeface="Arial Narrow" panose="020B0606020202030204" pitchFamily="34" charset="0"/>
            </a:endParaRPr>
          </a:p>
          <a:p>
            <a:pPr marL="685800" indent="-685800" defTabSz="1370648">
              <a:buFontTx/>
              <a:buAutoNum type="arabicPeriod"/>
            </a:pPr>
            <a:r>
              <a:rPr lang="id-ID" sz="2700" b="1" noProof="1">
                <a:solidFill>
                  <a:prstClr val="black"/>
                </a:solidFill>
                <a:latin typeface="Arial Narrow" panose="020B0606020202030204" pitchFamily="34" charset="0"/>
              </a:rPr>
              <a:t>Apabila PNS tersebut hadir pada tanggal yang ditentukan pada srt panggilan tersebut , maka  dilakukan pemeriksaan, tetapi apabila tdk hadir maka dilakukan pemanggilan ke dua ( Psl. 2</a:t>
            </a:r>
            <a:r>
              <a:rPr lang="en-US" sz="2700" b="1" noProof="1">
                <a:solidFill>
                  <a:prstClr val="black"/>
                </a:solidFill>
                <a:latin typeface="Arial Narrow" panose="020B0606020202030204" pitchFamily="34" charset="0"/>
              </a:rPr>
              <a:t>6</a:t>
            </a:r>
            <a:r>
              <a:rPr lang="id-ID" sz="2700" b="1" noProof="1">
                <a:solidFill>
                  <a:prstClr val="black"/>
                </a:solidFill>
                <a:latin typeface="Arial Narrow" panose="020B0606020202030204" pitchFamily="34" charset="0"/>
              </a:rPr>
              <a:t> ayat 3).</a:t>
            </a:r>
          </a:p>
          <a:p>
            <a:pPr marL="685800" indent="-685800" defTabSz="1370648">
              <a:buFont typeface="+mj-lt"/>
              <a:buAutoNum type="arabicPeriod"/>
            </a:pPr>
            <a:r>
              <a:rPr lang="id-ID" sz="2700" b="1" noProof="1">
                <a:solidFill>
                  <a:prstClr val="black"/>
                </a:solidFill>
                <a:latin typeface="Arial Narrow" panose="020B0606020202030204" pitchFamily="34" charset="0"/>
              </a:rPr>
              <a:t>Pemanggilan ke dua dibuat selambat-lambatnya 7 hari setelah tanggal seharusnya ybs hadir pada panggilan pertama (Psl. 2</a:t>
            </a:r>
            <a:r>
              <a:rPr lang="en-US" sz="2700" b="1" noProof="1">
                <a:solidFill>
                  <a:prstClr val="black"/>
                </a:solidFill>
                <a:latin typeface="Arial Narrow" panose="020B0606020202030204" pitchFamily="34" charset="0"/>
              </a:rPr>
              <a:t>6</a:t>
            </a:r>
            <a:r>
              <a:rPr lang="id-ID" sz="2700" b="1" noProof="1">
                <a:solidFill>
                  <a:prstClr val="black"/>
                </a:solidFill>
                <a:latin typeface="Arial Narrow" panose="020B0606020202030204" pitchFamily="34" charset="0"/>
              </a:rPr>
              <a:t> ayat </a:t>
            </a:r>
            <a:r>
              <a:rPr lang="en-US" sz="2700" b="1" noProof="1">
                <a:solidFill>
                  <a:prstClr val="black"/>
                </a:solidFill>
                <a:latin typeface="Arial Narrow" panose="020B0606020202030204" pitchFamily="34" charset="0"/>
              </a:rPr>
              <a:t>4</a:t>
            </a:r>
            <a:r>
              <a:rPr lang="id-ID" sz="2700" b="1" noProof="1">
                <a:solidFill>
                  <a:prstClr val="black"/>
                </a:solidFill>
                <a:latin typeface="Arial Narrow" panose="020B0606020202030204" pitchFamily="34" charset="0"/>
              </a:rPr>
              <a:t>)</a:t>
            </a:r>
          </a:p>
          <a:p>
            <a:pPr algn="ctr"/>
            <a:endParaRPr lang="en-US" sz="2700" dirty="0"/>
          </a:p>
        </p:txBody>
      </p:sp>
      <p:sp>
        <p:nvSpPr>
          <p:cNvPr id="8" name="Down Arrow 7"/>
          <p:cNvSpPr/>
          <p:nvPr/>
        </p:nvSpPr>
        <p:spPr>
          <a:xfrm>
            <a:off x="-2125976" y="-68578"/>
            <a:ext cx="68579" cy="685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Down Arrow 9"/>
          <p:cNvSpPr/>
          <p:nvPr/>
        </p:nvSpPr>
        <p:spPr>
          <a:xfrm>
            <a:off x="8775510" y="6155298"/>
            <a:ext cx="1943100" cy="64531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ounded Rectangle 12"/>
          <p:cNvSpPr/>
          <p:nvPr/>
        </p:nvSpPr>
        <p:spPr>
          <a:xfrm>
            <a:off x="1657134" y="6889169"/>
            <a:ext cx="15106866" cy="305493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1370648">
              <a:lnSpc>
                <a:spcPct val="150000"/>
              </a:lnSpc>
              <a:buFont typeface="+mj-lt"/>
              <a:buAutoNum type="arabicPeriod"/>
            </a:pPr>
            <a:endParaRPr lang="en-US" sz="1950" b="1" noProof="1">
              <a:solidFill>
                <a:prstClr val="black"/>
              </a:solidFill>
              <a:latin typeface="Tahoma" panose="020B0604030504040204" pitchFamily="34" charset="0"/>
              <a:ea typeface="Tahoma" panose="020B0604030504040204" pitchFamily="34" charset="0"/>
              <a:cs typeface="Tahoma" panose="020B0604030504040204" pitchFamily="34" charset="0"/>
            </a:endParaRPr>
          </a:p>
          <a:p>
            <a:pPr marL="514350" indent="-514350" defTabSz="1370648">
              <a:lnSpc>
                <a:spcPct val="150000"/>
              </a:lnSpc>
              <a:buFont typeface="+mj-lt"/>
              <a:buAutoNum type="arabicPeriod"/>
            </a:pPr>
            <a:r>
              <a:rPr lang="id-ID" sz="1950" b="1" noProof="1">
                <a:solidFill>
                  <a:prstClr val="black"/>
                </a:solidFill>
                <a:latin typeface="Tahoma" panose="020B0604030504040204" pitchFamily="34" charset="0"/>
                <a:ea typeface="Tahoma" panose="020B0604030504040204" pitchFamily="34" charset="0"/>
                <a:cs typeface="Tahoma" panose="020B0604030504040204" pitchFamily="34" charset="0"/>
              </a:rPr>
              <a:t>Jarak antara tanggal pembuatan srt panggilan ke 2 dengan tanggal disuruh menghadap untuk diperiksa tetap minimal 7 hari kerja.</a:t>
            </a:r>
          </a:p>
          <a:p>
            <a:pPr marL="514350" indent="-514350" defTabSz="1370648">
              <a:lnSpc>
                <a:spcPct val="150000"/>
              </a:lnSpc>
              <a:buFont typeface="+mj-lt"/>
              <a:buAutoNum type="arabicPeriod"/>
            </a:pPr>
            <a:r>
              <a:rPr lang="id-ID" sz="1950" b="1" noProof="1">
                <a:solidFill>
                  <a:prstClr val="black"/>
                </a:solidFill>
                <a:latin typeface="Tahoma" panose="020B0604030504040204" pitchFamily="34" charset="0"/>
                <a:ea typeface="Tahoma" panose="020B0604030504040204" pitchFamily="34" charset="0"/>
                <a:cs typeface="Tahoma" panose="020B0604030504040204" pitchFamily="34" charset="0"/>
              </a:rPr>
              <a:t>Apabila PNS tsb hadir pada tanggal yang ditetntukan pada srt panggilan ke 2, maka dilakukan pemeriksaan.</a:t>
            </a:r>
          </a:p>
          <a:p>
            <a:pPr marL="514350" indent="-514350" defTabSz="1370648">
              <a:lnSpc>
                <a:spcPct val="150000"/>
              </a:lnSpc>
              <a:buFont typeface="+mj-lt"/>
              <a:buAutoNum type="arabicPeriod"/>
            </a:pPr>
            <a:r>
              <a:rPr lang="id-ID" sz="1950" b="1" noProof="1">
                <a:solidFill>
                  <a:prstClr val="black"/>
                </a:solidFill>
                <a:latin typeface="Tahoma" panose="020B0604030504040204" pitchFamily="34" charset="0"/>
                <a:ea typeface="Tahoma" panose="020B0604030504040204" pitchFamily="34" charset="0"/>
                <a:cs typeface="Tahoma" panose="020B0604030504040204" pitchFamily="34" charset="0"/>
              </a:rPr>
              <a:t>Apabila tidak hadir, maka seluruh pelanggaran disiplin yang diduga dilakukannya dianggap diakui, dan dapat dijadikan bahan pertimbangan menentukan  jenis hukuman yang akan dijatuhkan kepadanya ( Psl. 2</a:t>
            </a:r>
            <a:r>
              <a:rPr lang="en-US" sz="1950" b="1" noProof="1">
                <a:solidFill>
                  <a:prstClr val="black"/>
                </a:solidFill>
                <a:latin typeface="Tahoma" panose="020B0604030504040204" pitchFamily="34" charset="0"/>
                <a:ea typeface="Tahoma" panose="020B0604030504040204" pitchFamily="34" charset="0"/>
                <a:cs typeface="Tahoma" panose="020B0604030504040204" pitchFamily="34" charset="0"/>
              </a:rPr>
              <a:t>6</a:t>
            </a:r>
            <a:r>
              <a:rPr lang="id-ID" sz="1950" b="1" noProof="1">
                <a:solidFill>
                  <a:prstClr val="black"/>
                </a:solidFill>
                <a:latin typeface="Tahoma" panose="020B0604030504040204" pitchFamily="34" charset="0"/>
                <a:ea typeface="Tahoma" panose="020B0604030504040204" pitchFamily="34" charset="0"/>
                <a:cs typeface="Tahoma" panose="020B0604030504040204" pitchFamily="34" charset="0"/>
              </a:rPr>
              <a:t> ayat 4).</a:t>
            </a:r>
          </a:p>
          <a:p>
            <a:pPr algn="ctr"/>
            <a:endParaRPr lang="en-US" sz="2700" dirty="0"/>
          </a:p>
        </p:txBody>
      </p:sp>
      <p:sp>
        <p:nvSpPr>
          <p:cNvPr id="14" name="Freeform 27"/>
          <p:cNvSpPr/>
          <p:nvPr/>
        </p:nvSpPr>
        <p:spPr>
          <a:xfrm>
            <a:off x="11898687" y="47880"/>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4"/>
            <a:stretch>
              <a:fillRect/>
            </a:stretch>
          </a:blipFill>
        </p:spPr>
      </p:sp>
    </p:spTree>
    <p:extLst>
      <p:ext uri="{BB962C8B-B14F-4D97-AF65-F5344CB8AC3E}">
        <p14:creationId xmlns:p14="http://schemas.microsoft.com/office/powerpoint/2010/main" val="2942515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0388" y="114301"/>
            <a:ext cx="12230100" cy="830997"/>
          </a:xfrm>
          <a:prstGeom prst="rect">
            <a:avLst/>
          </a:prstGeom>
          <a:noFill/>
        </p:spPr>
        <p:txBody>
          <a:bodyPr wrap="square" rtlCol="0">
            <a:spAutoFit/>
          </a:bodyPr>
          <a:lstStyle/>
          <a:p>
            <a:pPr algn="ctr"/>
            <a:r>
              <a:rPr lang="en-US" sz="4800" b="1" dirty="0"/>
              <a:t>CONTOH PANGGILAN</a:t>
            </a:r>
          </a:p>
        </p:txBody>
      </p:sp>
      <p:pic>
        <p:nvPicPr>
          <p:cNvPr id="1027" name="Picture 3" descr="C:\Users\1\Pictures\Untitled 3.png"/>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4914900" y="1600201"/>
            <a:ext cx="8686800" cy="70188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Freeform 17">
            <a:extLst>
              <a:ext uri="{FF2B5EF4-FFF2-40B4-BE49-F238E27FC236}">
                <a16:creationId xmlns:a16="http://schemas.microsoft.com/office/drawing/2014/main" xmlns="" id="{115F7339-D723-5DE7-E850-DD0E5181A291}"/>
              </a:ext>
            </a:extLst>
          </p:cNvPr>
          <p:cNvSpPr/>
          <p:nvPr/>
        </p:nvSpPr>
        <p:spPr>
          <a:xfrm>
            <a:off x="12835795" y="0"/>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3"/>
            <a:stretch>
              <a:fillRect/>
            </a:stretch>
          </a:blipFill>
        </p:spPr>
      </p:sp>
    </p:spTree>
    <p:extLst>
      <p:ext uri="{BB962C8B-B14F-4D97-AF65-F5344CB8AC3E}">
        <p14:creationId xmlns:p14="http://schemas.microsoft.com/office/powerpoint/2010/main" val="1321855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rot="-2700000">
            <a:off x="15481035" y="8521566"/>
            <a:ext cx="1462534" cy="1462534"/>
            <a:chOff x="0" y="0"/>
            <a:chExt cx="812800" cy="812800"/>
          </a:xfrm>
        </p:grpSpPr>
        <p:sp>
          <p:nvSpPr>
            <p:cNvPr id="21"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22"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1" name="Group 12"/>
          <p:cNvGrpSpPr/>
          <p:nvPr/>
        </p:nvGrpSpPr>
        <p:grpSpPr>
          <a:xfrm rot="-2700000">
            <a:off x="1369701" y="589727"/>
            <a:ext cx="1462534" cy="1462534"/>
            <a:chOff x="0" y="0"/>
            <a:chExt cx="812800" cy="812800"/>
          </a:xfrm>
        </p:grpSpPr>
        <p:sp>
          <p:nvSpPr>
            <p:cNvPr id="12"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3"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6" name="Freeform 4"/>
          <p:cNvSpPr/>
          <p:nvPr/>
        </p:nvSpPr>
        <p:spPr>
          <a:xfrm flipH="1">
            <a:off x="10072517" y="0"/>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2">
              <a:extLst>
                <a:ext uri="{96DAC541-7B7A-43D3-8B79-37D633B846F1}">
                  <asvg:svgBlip xmlns:asvg="http://schemas.microsoft.com/office/drawing/2016/SVG/main" xmlns="" r:embed="rId4"/>
                </a:ext>
              </a:extLst>
            </a:blip>
            <a:stretch>
              <a:fillRect/>
            </a:stretch>
          </a:blipFill>
        </p:spPr>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866907"/>
            <a:ext cx="7543800" cy="7848593"/>
          </a:xfrm>
          <a:prstGeom prst="rect">
            <a:avLst/>
          </a:prstGeom>
        </p:spPr>
      </p:pic>
      <p:sp>
        <p:nvSpPr>
          <p:cNvPr id="4" name="TextBox 3"/>
          <p:cNvSpPr txBox="1"/>
          <p:nvPr/>
        </p:nvSpPr>
        <p:spPr>
          <a:xfrm>
            <a:off x="7848600" y="2384777"/>
            <a:ext cx="9906000" cy="6812852"/>
          </a:xfrm>
          <a:prstGeom prst="rect">
            <a:avLst/>
          </a:prstGeom>
          <a:noFill/>
        </p:spPr>
        <p:txBody>
          <a:bodyPr wrap="square" lIns="163284" tIns="81642" rIns="163284" bIns="81642" rtlCol="0">
            <a:spAutoFit/>
          </a:bodyPr>
          <a:lstStyle/>
          <a:p>
            <a:pPr marL="640665" indent="-640665" defTabSz="1631710">
              <a:buFont typeface="+mj-lt"/>
              <a:buAutoNum type="arabicPeriod"/>
            </a:pPr>
            <a:r>
              <a:rPr lang="id-ID" sz="3600" noProof="1">
                <a:solidFill>
                  <a:prstClr val="black"/>
                </a:solidFill>
                <a:latin typeface="Arial Rounded MT Bold" panose="020F0704030504030204" pitchFamily="34" charset="0"/>
              </a:rPr>
              <a:t>Wujud  Pemeriksaan dituangkan dalam BAP. </a:t>
            </a:r>
          </a:p>
          <a:p>
            <a:pPr marL="612317" indent="-612317" defTabSz="1631710">
              <a:buFont typeface="+mj-lt"/>
              <a:buAutoNum type="arabicPeriod"/>
            </a:pPr>
            <a:r>
              <a:rPr lang="id-ID" sz="3600" noProof="1">
                <a:solidFill>
                  <a:prstClr val="black"/>
                </a:solidFill>
                <a:latin typeface="Arial Rounded MT Bold" panose="020F0704030504030204" pitchFamily="34" charset="0"/>
              </a:rPr>
              <a:t>Format BAP dibuat dalam bentuk “Pertanyaan “dan “Jawaban.” </a:t>
            </a:r>
            <a:endParaRPr lang="en-US" sz="3600" noProof="1">
              <a:solidFill>
                <a:prstClr val="black"/>
              </a:solidFill>
              <a:latin typeface="Arial Rounded MT Bold" panose="020F0704030504030204" pitchFamily="34" charset="0"/>
            </a:endParaRPr>
          </a:p>
          <a:p>
            <a:pPr marL="612317" indent="-612317" defTabSz="1631710">
              <a:buFont typeface="+mj-lt"/>
              <a:buAutoNum type="arabicPeriod"/>
            </a:pPr>
            <a:r>
              <a:rPr lang="en-US" sz="3600" noProof="1">
                <a:solidFill>
                  <a:prstClr val="black"/>
                </a:solidFill>
                <a:latin typeface="Arial Rounded MT Bold" panose="020F0704030504030204" pitchFamily="34" charset="0"/>
              </a:rPr>
              <a:t>BAP dapatdilakukan dengan VIRTUAL maupun tatap muka secara langsung (Psl. 27 (2))</a:t>
            </a:r>
            <a:endParaRPr lang="id-ID" sz="3600" noProof="1">
              <a:solidFill>
                <a:prstClr val="black"/>
              </a:solidFill>
              <a:latin typeface="Arial Rounded MT Bold" panose="020F0704030504030204" pitchFamily="34" charset="0"/>
            </a:endParaRPr>
          </a:p>
          <a:p>
            <a:pPr marL="612317" indent="-612317" defTabSz="1631710">
              <a:buFont typeface="+mj-lt"/>
              <a:buAutoNum type="arabicPeriod"/>
            </a:pPr>
            <a:r>
              <a:rPr lang="id-ID" sz="3600" noProof="1">
                <a:solidFill>
                  <a:prstClr val="black"/>
                </a:solidFill>
                <a:latin typeface="Arial Rounded MT Bold" panose="020F0704030504030204" pitchFamily="34" charset="0"/>
              </a:rPr>
              <a:t>Utarakan bahwa kejujuran ybs merupakan pertimbangan menentukan hukuman </a:t>
            </a:r>
          </a:p>
          <a:p>
            <a:pPr marL="612317" indent="-612317" defTabSz="1631710">
              <a:buFont typeface="+mj-lt"/>
              <a:buAutoNum type="arabicPeriod"/>
            </a:pPr>
            <a:r>
              <a:rPr lang="id-ID" sz="3600" noProof="1">
                <a:solidFill>
                  <a:prstClr val="black"/>
                </a:solidFill>
                <a:latin typeface="Arial Rounded MT Bold" panose="020F0704030504030204" pitchFamily="34" charset="0"/>
              </a:rPr>
              <a:t>Utarakan bahwa </a:t>
            </a:r>
            <a:r>
              <a:rPr lang="id-ID" sz="3600" noProof="1">
                <a:solidFill>
                  <a:prstClr val="black"/>
                </a:solidFill>
                <a:latin typeface="Arial Rounded MT Bold" panose="020F0704030504030204" pitchFamily="34" charset="0"/>
              </a:rPr>
              <a:t>pengakuan </a:t>
            </a:r>
            <a:r>
              <a:rPr lang="id-ID" sz="3600" noProof="1" smtClean="0">
                <a:solidFill>
                  <a:prstClr val="black"/>
                </a:solidFill>
                <a:latin typeface="Arial Rounded MT Bold" panose="020F0704030504030204" pitchFamily="34" charset="0"/>
              </a:rPr>
              <a:t>d</a:t>
            </a:r>
            <a:r>
              <a:rPr lang="en-US" sz="3600" noProof="1" smtClean="0">
                <a:solidFill>
                  <a:prstClr val="black"/>
                </a:solidFill>
                <a:latin typeface="Arial Rounded MT Bold" panose="020F0704030504030204" pitchFamily="34" charset="0"/>
              </a:rPr>
              <a:t>ala</a:t>
            </a:r>
            <a:r>
              <a:rPr lang="id-ID" sz="3600" noProof="1" smtClean="0">
                <a:solidFill>
                  <a:prstClr val="black"/>
                </a:solidFill>
                <a:latin typeface="Arial Rounded MT Bold" panose="020F0704030504030204" pitchFamily="34" charset="0"/>
              </a:rPr>
              <a:t>m </a:t>
            </a:r>
            <a:r>
              <a:rPr lang="id-ID" sz="3600" noProof="1">
                <a:solidFill>
                  <a:prstClr val="black"/>
                </a:solidFill>
                <a:latin typeface="Arial Rounded MT Bold" panose="020F0704030504030204" pitchFamily="34" charset="0"/>
              </a:rPr>
              <a:t>BAP hanya salah satu bukti</a:t>
            </a:r>
          </a:p>
        </p:txBody>
      </p:sp>
      <p:sp>
        <p:nvSpPr>
          <p:cNvPr id="5" name="Freeform 27"/>
          <p:cNvSpPr/>
          <p:nvPr/>
        </p:nvSpPr>
        <p:spPr>
          <a:xfrm>
            <a:off x="11950824" y="-74372"/>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6"/>
            <a:stretch>
              <a:fillRect/>
            </a:stretch>
          </a:blipFill>
        </p:spPr>
      </p:sp>
      <p:sp>
        <p:nvSpPr>
          <p:cNvPr id="7" name="TextBox 6"/>
          <p:cNvSpPr txBox="1"/>
          <p:nvPr/>
        </p:nvSpPr>
        <p:spPr>
          <a:xfrm>
            <a:off x="3810001" y="462758"/>
            <a:ext cx="7239000" cy="1015663"/>
          </a:xfrm>
          <a:prstGeom prst="rect">
            <a:avLst/>
          </a:prstGeom>
          <a:noFill/>
          <a:ln>
            <a:noFill/>
          </a:ln>
        </p:spPr>
        <p:style>
          <a:lnRef idx="2">
            <a:schemeClr val="accent3"/>
          </a:lnRef>
          <a:fillRef idx="1002">
            <a:schemeClr val="lt1"/>
          </a:fillRef>
          <a:effectRef idx="0">
            <a:schemeClr val="accent3"/>
          </a:effectRef>
          <a:fontRef idx="minor">
            <a:schemeClr val="dk1"/>
          </a:fontRef>
        </p:style>
        <p:txBody>
          <a:bodyPr wrap="square" rtlCol="0">
            <a:spAutoFit/>
          </a:bodyPr>
          <a:lstStyle/>
          <a:p>
            <a:pPr algn="ctr"/>
            <a:r>
              <a:rPr lang="en-US" sz="6000" b="1" dirty="0" smtClean="0">
                <a:latin typeface="Antonio Bold" charset="0"/>
              </a:rPr>
              <a:t>PEMERIKSAAN</a:t>
            </a:r>
            <a:endParaRPr lang="en-US" sz="6000" b="1" dirty="0">
              <a:latin typeface="Antonio Bold" charset="0"/>
            </a:endParaRPr>
          </a:p>
        </p:txBody>
      </p:sp>
      <p:grpSp>
        <p:nvGrpSpPr>
          <p:cNvPr id="8" name="Group 12"/>
          <p:cNvGrpSpPr/>
          <p:nvPr/>
        </p:nvGrpSpPr>
        <p:grpSpPr>
          <a:xfrm rot="-2700000">
            <a:off x="-1899" y="-731268"/>
            <a:ext cx="1462534" cy="1462534"/>
            <a:chOff x="0" y="0"/>
            <a:chExt cx="812800" cy="812800"/>
          </a:xfrm>
        </p:grpSpPr>
        <p:sp>
          <p:nvSpPr>
            <p:cNvPr id="9"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0"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4" name="Group 12"/>
          <p:cNvGrpSpPr/>
          <p:nvPr/>
        </p:nvGrpSpPr>
        <p:grpSpPr>
          <a:xfrm rot="-2700000">
            <a:off x="2044566" y="-1300744"/>
            <a:ext cx="1462534" cy="1462534"/>
            <a:chOff x="0" y="0"/>
            <a:chExt cx="812800" cy="812800"/>
          </a:xfrm>
        </p:grpSpPr>
        <p:sp>
          <p:nvSpPr>
            <p:cNvPr id="15"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6"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17" name="Group 12"/>
          <p:cNvGrpSpPr/>
          <p:nvPr/>
        </p:nvGrpSpPr>
        <p:grpSpPr>
          <a:xfrm rot="-2700000">
            <a:off x="16825504" y="9683936"/>
            <a:ext cx="1462534" cy="1462534"/>
            <a:chOff x="0" y="0"/>
            <a:chExt cx="812800" cy="812800"/>
          </a:xfrm>
        </p:grpSpPr>
        <p:sp>
          <p:nvSpPr>
            <p:cNvPr id="18"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9"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3" name="Group 12"/>
          <p:cNvGrpSpPr/>
          <p:nvPr/>
        </p:nvGrpSpPr>
        <p:grpSpPr>
          <a:xfrm rot="-2700000">
            <a:off x="14386271" y="9854451"/>
            <a:ext cx="1462534" cy="1462534"/>
            <a:chOff x="0" y="0"/>
            <a:chExt cx="812800" cy="812800"/>
          </a:xfrm>
        </p:grpSpPr>
        <p:sp>
          <p:nvSpPr>
            <p:cNvPr id="24"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25"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grpSp>
        <p:nvGrpSpPr>
          <p:cNvPr id="26" name="Group 12"/>
          <p:cNvGrpSpPr/>
          <p:nvPr/>
        </p:nvGrpSpPr>
        <p:grpSpPr>
          <a:xfrm rot="-2700000">
            <a:off x="19733900" y="8044825"/>
            <a:ext cx="1462534" cy="1462534"/>
            <a:chOff x="0" y="0"/>
            <a:chExt cx="812800" cy="812800"/>
          </a:xfrm>
        </p:grpSpPr>
        <p:sp>
          <p:nvSpPr>
            <p:cNvPr id="27"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28"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Tree>
    <p:extLst>
      <p:ext uri="{BB962C8B-B14F-4D97-AF65-F5344CB8AC3E}">
        <p14:creationId xmlns:p14="http://schemas.microsoft.com/office/powerpoint/2010/main" val="2171536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24" descr="Contoh Soal Dan Kunci jawaban KKPI Kelas XI - JURNAL ARTEFAK"/>
          <p:cNvPicPr preferRelativeResize="0"/>
          <p:nvPr/>
        </p:nvPicPr>
        <p:blipFill rotWithShape="1">
          <a:blip r:embed="rId3"/>
          <a:srcRect/>
          <a:stretch>
            <a:fillRect/>
          </a:stretch>
        </p:blipFill>
        <p:spPr>
          <a:xfrm>
            <a:off x="9144000" y="-40944"/>
            <a:ext cx="9144002" cy="3241344"/>
          </a:xfrm>
          <a:prstGeom prst="rect">
            <a:avLst/>
          </a:prstGeom>
          <a:noFill/>
          <a:ln>
            <a:noFill/>
          </a:ln>
        </p:spPr>
      </p:pic>
      <p:sp>
        <p:nvSpPr>
          <p:cNvPr id="1142" name="Google Shape;1142;p24"/>
          <p:cNvSpPr txBox="1"/>
          <p:nvPr/>
        </p:nvSpPr>
        <p:spPr>
          <a:xfrm>
            <a:off x="0" y="3200413"/>
            <a:ext cx="18288000" cy="7059001"/>
          </a:xfrm>
          <a:prstGeom prst="rect">
            <a:avLst/>
          </a:prstGeom>
          <a:noFill/>
          <a:ln>
            <a:noFill/>
          </a:ln>
        </p:spPr>
        <p:txBody>
          <a:bodyPr spcFirstLastPara="1" wrap="square" lIns="163258" tIns="81606" rIns="163258" bIns="81606" anchor="t" anchorCtr="0">
            <a:spAutoFit/>
          </a:bodyPr>
          <a:lstStyle/>
          <a:p>
            <a:pPr marL="512445" indent="-512445" algn="just">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Kesehatan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hanya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jawaban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orang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sehat</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dapat</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dipertanggung</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jawabkan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endParaRPr dirty="0">
              <a:solidFill>
                <a:schemeClr val="accent1">
                  <a:lumMod val="75000"/>
                </a:schemeClr>
              </a:solidFill>
            </a:endParaRPr>
          </a:p>
          <a:p>
            <a:pPr marL="512445" indent="-512445" algn="just">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Kebenaran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dugaan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pelanggaran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disiplin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dilakukannya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jangan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beritahukan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tentang</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bukti-bukti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atau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informasi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tambahan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telah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sdr</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peroleh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atau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orang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mengetahui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perbuatan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kecuali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tdk</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mengaku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atau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untuk</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menggali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sebenarnya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endParaRPr dirty="0">
              <a:solidFill>
                <a:schemeClr val="accent1">
                  <a:lumMod val="75000"/>
                </a:schemeClr>
              </a:solidFill>
            </a:endParaRPr>
          </a:p>
          <a:p>
            <a:pPr marL="512445" indent="-512445" algn="just">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Pertanyaan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berikutnya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sebaiknya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bersumber</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dari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jawaban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atas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pertanyaan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sebelumnya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
            </a:r>
            <a:endParaRPr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endParaRPr>
          </a:p>
          <a:p>
            <a:pPr marL="512445" indent="-512445" algn="just">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Dalam</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hal</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tdk</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mengaku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utarakanlah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satu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demi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satu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bukti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informasi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ada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pada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saudara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sesuai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dengan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substansi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pertanyaan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saudara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endParaRPr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endParaRPr>
          </a:p>
          <a:p>
            <a:pPr marL="512445" indent="-512445" algn="just">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Jika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belum</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mengaku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juga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utarakanlah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bukti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informasi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berikutnya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demikian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seterusny</a:t>
            </a:r>
            <a:r>
              <a:rPr lang="en-US" sz="3200"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a:t>
            </a:r>
            <a:r>
              <a:rPr lang="en-US" sz="3200"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sampai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mengaku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
            </a:r>
            <a:endParaRPr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endParaRPr>
          </a:p>
          <a:p>
            <a:pPr marL="512445" indent="-512445" algn="just">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Jika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telah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mengaku</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tanyakanlah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faktor</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faktor</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yang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mendorong</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melakukan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perbuatan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tersebut</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endParaRPr dirty="0">
              <a:solidFill>
                <a:schemeClr val="accent1">
                  <a:lumMod val="75000"/>
                </a:schemeClr>
              </a:solidFill>
            </a:endParaRPr>
          </a:p>
          <a:p>
            <a:pPr marL="512445" indent="-512445">
              <a:buClr>
                <a:srgbClr val="000000"/>
              </a:buClr>
              <a:buSzPts val="1800"/>
              <a:buFont typeface="Arial Narrow" panose="020B0606020202030204"/>
              <a:buAutoNum type="arabicPeriod"/>
            </a:pP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Tanyakan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juga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tetang</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akibat</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dampak</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perbuatannya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terhadap</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kantor</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pemerintah</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untuk</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mengetahui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tingkat</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kesadaran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kesengajaan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dalam</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melakukan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perbuatan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tsb</a:t>
            </a:r>
            <a:r>
              <a:rPr lang="en-US" sz="3200" b="1" dirty="0" smtClean="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
            </a:r>
            <a:endParaRPr lang="en-US" dirty="0">
              <a:solidFill>
                <a:schemeClr val="accent1">
                  <a:lumMod val="75000"/>
                </a:schemeClr>
              </a:solidFill>
              <a:sym typeface="Arial Narrow" panose="020B0606020202030204"/>
            </a:endParaRPr>
          </a:p>
          <a:p>
            <a:pPr marL="512445" indent="-512445">
              <a:buClr>
                <a:srgbClr val="000000"/>
              </a:buClr>
              <a:buSzPts val="1800"/>
              <a:buFont typeface="Arial Narrow" panose="020B0606020202030204"/>
              <a:buAutoNum type="arabicPeriod"/>
            </a:pPr>
            <a:r>
              <a:rPr lang="en-US" sz="3200" b="1" dirty="0" smtClean="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Tanyakan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juga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tentang</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kebenaran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jawabannya</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keterpaksaan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ybs</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dalam</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menjawab</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utk</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menghindari</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pencabutan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keterangan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 </a:t>
            </a:r>
            <a:r>
              <a:rPr lang="en-US" sz="3200" b="1" dirty="0" err="1">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kemudian</a:t>
            </a:r>
            <a:r>
              <a:rPr lang="en-US" sz="3200" b="1" dirty="0">
                <a:solidFill>
                  <a:schemeClr val="accent1">
                    <a:lumMod val="75000"/>
                  </a:schemeClr>
                </a:solidFill>
                <a:latin typeface="Arial Narrow" panose="020B0606020202030204"/>
                <a:ea typeface="Arial Narrow" panose="020B0606020202030204"/>
                <a:cs typeface="Arial Narrow" panose="020B0606020202030204"/>
                <a:sym typeface="Arial Narrow" panose="020B0606020202030204"/>
              </a:rPr>
              <a:t>).</a:t>
            </a:r>
            <a:endParaRPr dirty="0">
              <a:solidFill>
                <a:schemeClr val="accent1">
                  <a:lumMod val="75000"/>
                </a:schemeClr>
              </a:solidFill>
            </a:endParaRPr>
          </a:p>
        </p:txBody>
      </p:sp>
      <p:sp>
        <p:nvSpPr>
          <p:cNvPr id="1143" name="Google Shape;1143;p24" descr="Gambar Buku Terbuka Png, Transparent Png , Transparent Png Image - PNGitem"/>
          <p:cNvSpPr/>
          <p:nvPr/>
        </p:nvSpPr>
        <p:spPr>
          <a:xfrm>
            <a:off x="311150" y="-216694"/>
            <a:ext cx="609600" cy="457202"/>
          </a:xfrm>
          <a:prstGeom prst="rect">
            <a:avLst/>
          </a:prstGeom>
          <a:noFill/>
          <a:ln>
            <a:noFill/>
          </a:ln>
        </p:spPr>
        <p:txBody>
          <a:bodyPr spcFirstLastPara="1" wrap="square" lIns="163258" tIns="81606" rIns="163258" bIns="81606" anchor="t" anchorCtr="0">
            <a:noAutofit/>
          </a:bodyPr>
          <a:lstStyle/>
          <a:p>
            <a:endParaRPr sz="3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4" name="Google Shape;1144;p24" descr="Gambar Buku Terbuka Png, Transparent Png , Transparent Png Image - PNGitem"/>
          <p:cNvSpPr/>
          <p:nvPr/>
        </p:nvSpPr>
        <p:spPr>
          <a:xfrm>
            <a:off x="615950" y="11908"/>
            <a:ext cx="609600" cy="457202"/>
          </a:xfrm>
          <a:prstGeom prst="rect">
            <a:avLst/>
          </a:prstGeom>
          <a:noFill/>
          <a:ln>
            <a:noFill/>
          </a:ln>
        </p:spPr>
        <p:txBody>
          <a:bodyPr spcFirstLastPara="1" wrap="square" lIns="163258" tIns="81606" rIns="163258" bIns="81606" anchor="t" anchorCtr="0">
            <a:noAutofit/>
          </a:bodyPr>
          <a:lstStyle/>
          <a:p>
            <a:endParaRPr sz="3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5" name="Google Shape;1145;p24" descr="Gambar Buku Terbuka Png, Transparent Png , Transparent Png Image - PNGitem"/>
          <p:cNvSpPr/>
          <p:nvPr/>
        </p:nvSpPr>
        <p:spPr>
          <a:xfrm>
            <a:off x="920750" y="240507"/>
            <a:ext cx="609600" cy="457202"/>
          </a:xfrm>
          <a:prstGeom prst="rect">
            <a:avLst/>
          </a:prstGeom>
          <a:noFill/>
          <a:ln>
            <a:noFill/>
          </a:ln>
        </p:spPr>
        <p:txBody>
          <a:bodyPr spcFirstLastPara="1" wrap="square" lIns="163258" tIns="81606" rIns="163258" bIns="81606" anchor="t" anchorCtr="0">
            <a:noAutofit/>
          </a:bodyPr>
          <a:lstStyle/>
          <a:p>
            <a:endParaRPr sz="32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 name="Google Shape;1141;p24"/>
          <p:cNvSpPr/>
          <p:nvPr/>
        </p:nvSpPr>
        <p:spPr>
          <a:xfrm>
            <a:off x="0" y="1672061"/>
            <a:ext cx="9123947" cy="903470"/>
          </a:xfrm>
          <a:prstGeom prst="rect">
            <a:avLst/>
          </a:prstGeom>
          <a:noFill/>
          <a:ln>
            <a:noFill/>
          </a:ln>
        </p:spPr>
        <p:txBody>
          <a:bodyPr spcFirstLastPara="1" wrap="square" lIns="163258" tIns="81606" rIns="163258" bIns="81606" anchor="t" anchorCtr="0">
            <a:spAutoFit/>
          </a:bodyPr>
          <a:lstStyle/>
          <a:p>
            <a:pPr algn="ctr"/>
            <a:r>
              <a:rPr lang="en-US" sz="4800" b="1" dirty="0" smtClean="0">
                <a:solidFill>
                  <a:schemeClr val="tx2">
                    <a:lumMod val="75000"/>
                  </a:schemeClr>
                </a:solidFill>
                <a:latin typeface="Arial Black" pitchFamily="34" charset="0"/>
                <a:ea typeface="Arial Rounded"/>
                <a:cs typeface="Arial Rounded"/>
                <a:sym typeface="Arial Rounded"/>
              </a:rPr>
              <a:t>MATERI </a:t>
            </a:r>
            <a:r>
              <a:rPr lang="en-US" sz="4800" b="1" dirty="0">
                <a:solidFill>
                  <a:schemeClr val="tx2">
                    <a:lumMod val="75000"/>
                  </a:schemeClr>
                </a:solidFill>
                <a:latin typeface="Arial Black" pitchFamily="34" charset="0"/>
                <a:ea typeface="Arial Rounded"/>
                <a:cs typeface="Arial Rounded"/>
                <a:sym typeface="Arial Rounded"/>
              </a:rPr>
              <a:t>BAP</a:t>
            </a:r>
            <a:endParaRPr sz="4800" dirty="0">
              <a:solidFill>
                <a:schemeClr val="tx2">
                  <a:lumMod val="75000"/>
                </a:schemeClr>
              </a:solidFill>
              <a:latin typeface="Arial Black" pitchFamily="34" charset="0"/>
            </a:endParaRPr>
          </a:p>
        </p:txBody>
      </p:sp>
      <p:sp>
        <p:nvSpPr>
          <p:cNvPr id="10" name="Freeform 27"/>
          <p:cNvSpPr/>
          <p:nvPr/>
        </p:nvSpPr>
        <p:spPr>
          <a:xfrm>
            <a:off x="140963" y="-61175"/>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4"/>
            <a:stretch>
              <a:fillRect/>
            </a:stretch>
          </a:blipFill>
        </p:spPr>
      </p:sp>
    </p:spTree>
    <p:extLst>
      <p:ext uri="{BB962C8B-B14F-4D97-AF65-F5344CB8AC3E}">
        <p14:creationId xmlns:p14="http://schemas.microsoft.com/office/powerpoint/2010/main" val="285380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20" t="24753" r="35759" b="5838"/>
          <a:stretch/>
        </p:blipFill>
        <p:spPr bwMode="auto">
          <a:xfrm>
            <a:off x="5562600" y="876300"/>
            <a:ext cx="7010400" cy="914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77525" y="78205"/>
            <a:ext cx="4580549" cy="584775"/>
          </a:xfrm>
          <a:prstGeom prst="rect">
            <a:avLst/>
          </a:prstGeom>
          <a:noFill/>
        </p:spPr>
        <p:txBody>
          <a:bodyPr wrap="none" rtlCol="0">
            <a:spAutoFit/>
          </a:bodyPr>
          <a:lstStyle/>
          <a:p>
            <a:r>
              <a:rPr lang="en-US" sz="3200" dirty="0" err="1" smtClean="0">
                <a:latin typeface="Arial Black" pitchFamily="34" charset="0"/>
              </a:rPr>
              <a:t>Contoh</a:t>
            </a:r>
            <a:r>
              <a:rPr lang="en-US" sz="3200" dirty="0" smtClean="0">
                <a:latin typeface="Arial Black" pitchFamily="34" charset="0"/>
              </a:rPr>
              <a:t> Format BAP</a:t>
            </a:r>
            <a:endParaRPr lang="en-US" sz="3200" dirty="0">
              <a:latin typeface="Arial Black" pitchFamily="34" charset="0"/>
            </a:endParaRPr>
          </a:p>
        </p:txBody>
      </p:sp>
      <p:sp>
        <p:nvSpPr>
          <p:cNvPr id="4" name="Freeform 17">
            <a:extLst>
              <a:ext uri="{FF2B5EF4-FFF2-40B4-BE49-F238E27FC236}">
                <a16:creationId xmlns:a16="http://schemas.microsoft.com/office/drawing/2014/main" xmlns="" id="{11E7485E-DC98-25B8-1016-4882FD2368E2}"/>
              </a:ext>
            </a:extLst>
          </p:cNvPr>
          <p:cNvSpPr/>
          <p:nvPr/>
        </p:nvSpPr>
        <p:spPr>
          <a:xfrm>
            <a:off x="16042" y="-30079"/>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3"/>
            <a:stretch>
              <a:fillRect/>
            </a:stretch>
          </a:blipFill>
        </p:spPr>
      </p:sp>
    </p:spTree>
    <p:extLst>
      <p:ext uri="{BB962C8B-B14F-4D97-AF65-F5344CB8AC3E}">
        <p14:creationId xmlns:p14="http://schemas.microsoft.com/office/powerpoint/2010/main" val="1163974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pic>
        <p:nvPicPr>
          <p:cNvPr id="1164" name="Google Shape;1164;p27" descr="Paling Keren 11+ Gambar Tangan Menulis Animasi - Gani Gambar"/>
          <p:cNvPicPr preferRelativeResize="0"/>
          <p:nvPr/>
        </p:nvPicPr>
        <p:blipFill rotWithShape="1">
          <a:blip r:embed="rId3"/>
          <a:srcRect/>
          <a:stretch>
            <a:fillRect/>
          </a:stretch>
        </p:blipFill>
        <p:spPr>
          <a:xfrm>
            <a:off x="7746810" y="5872166"/>
            <a:ext cx="10477500" cy="4414838"/>
          </a:xfrm>
          <a:prstGeom prst="rect">
            <a:avLst/>
          </a:prstGeom>
          <a:noFill/>
          <a:ln>
            <a:noFill/>
          </a:ln>
        </p:spPr>
      </p:pic>
      <p:sp>
        <p:nvSpPr>
          <p:cNvPr id="13" name="Freeform 5"/>
          <p:cNvSpPr/>
          <p:nvPr/>
        </p:nvSpPr>
        <p:spPr>
          <a:xfrm>
            <a:off x="16002000" y="-2933700"/>
            <a:ext cx="3280588" cy="13587583"/>
          </a:xfrm>
          <a:custGeom>
            <a:avLst/>
            <a:gdLst/>
            <a:ahLst/>
            <a:cxnLst/>
            <a:rect l="l" t="t" r="r" b="b"/>
            <a:pathLst>
              <a:path w="3280588" h="6528533">
                <a:moveTo>
                  <a:pt x="0" y="0"/>
                </a:moveTo>
                <a:lnTo>
                  <a:pt x="3280588" y="0"/>
                </a:lnTo>
                <a:lnTo>
                  <a:pt x="3280588" y="6528533"/>
                </a:lnTo>
                <a:lnTo>
                  <a:pt x="0" y="6528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5"/>
          <p:cNvSpPr/>
          <p:nvPr/>
        </p:nvSpPr>
        <p:spPr>
          <a:xfrm rot="-2139547">
            <a:off x="-1300213" y="4547209"/>
            <a:ext cx="3280588" cy="6528533"/>
          </a:xfrm>
          <a:custGeom>
            <a:avLst/>
            <a:gdLst/>
            <a:ahLst/>
            <a:cxnLst/>
            <a:rect l="l" t="t" r="r" b="b"/>
            <a:pathLst>
              <a:path w="3280588" h="6528533">
                <a:moveTo>
                  <a:pt x="0" y="0"/>
                </a:moveTo>
                <a:lnTo>
                  <a:pt x="3280588" y="0"/>
                </a:lnTo>
                <a:lnTo>
                  <a:pt x="3280588" y="6528533"/>
                </a:lnTo>
                <a:lnTo>
                  <a:pt x="0" y="6528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5"/>
          <p:cNvSpPr/>
          <p:nvPr/>
        </p:nvSpPr>
        <p:spPr>
          <a:xfrm rot="2590280">
            <a:off x="-596419" y="-4107644"/>
            <a:ext cx="3280588" cy="13587583"/>
          </a:xfrm>
          <a:custGeom>
            <a:avLst/>
            <a:gdLst/>
            <a:ahLst/>
            <a:cxnLst/>
            <a:rect l="l" t="t" r="r" b="b"/>
            <a:pathLst>
              <a:path w="3280588" h="6528533">
                <a:moveTo>
                  <a:pt x="0" y="0"/>
                </a:moveTo>
                <a:lnTo>
                  <a:pt x="3280588" y="0"/>
                </a:lnTo>
                <a:lnTo>
                  <a:pt x="3280588" y="6528533"/>
                </a:lnTo>
                <a:lnTo>
                  <a:pt x="0" y="6528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62" name="Google Shape;1162;p27"/>
          <p:cNvSpPr txBox="1"/>
          <p:nvPr/>
        </p:nvSpPr>
        <p:spPr>
          <a:xfrm>
            <a:off x="6413377" y="547435"/>
            <a:ext cx="11646568" cy="1519023"/>
          </a:xfrm>
          <a:prstGeom prst="rect">
            <a:avLst/>
          </a:prstGeom>
          <a:noFill/>
          <a:ln>
            <a:noFill/>
          </a:ln>
        </p:spPr>
        <p:txBody>
          <a:bodyPr spcFirstLastPara="1" wrap="square" lIns="163258" tIns="81606" rIns="163258" bIns="81606" anchor="t" anchorCtr="0">
            <a:spAutoFit/>
          </a:bodyPr>
          <a:lstStyle/>
          <a:p>
            <a:pPr algn="ctr"/>
            <a:r>
              <a:rPr lang="en-US" sz="4400" b="1" dirty="0">
                <a:solidFill>
                  <a:schemeClr val="accent1">
                    <a:lumMod val="75000"/>
                  </a:schemeClr>
                </a:solidFill>
                <a:latin typeface="Arial Black" pitchFamily="34" charset="0"/>
                <a:ea typeface="Arial Rounded"/>
                <a:cs typeface="Arial Rounded"/>
                <a:sym typeface="Arial Rounded"/>
              </a:rPr>
              <a:t>LAPORAN HASIL PEMERIKSAAN (LHP)</a:t>
            </a:r>
          </a:p>
        </p:txBody>
      </p:sp>
      <p:sp>
        <p:nvSpPr>
          <p:cNvPr id="1165" name="Google Shape;1165;p27"/>
          <p:cNvSpPr/>
          <p:nvPr/>
        </p:nvSpPr>
        <p:spPr>
          <a:xfrm>
            <a:off x="1371600" y="2971800"/>
            <a:ext cx="15544800" cy="1257300"/>
          </a:xfrm>
          <a:prstGeom prst="roundRect">
            <a:avLst>
              <a:gd name="adj" fmla="val 16667"/>
            </a:avLst>
          </a:prstGeom>
          <a:solidFill>
            <a:schemeClr val="accent5">
              <a:lumMod val="20000"/>
              <a:lumOff val="80000"/>
            </a:schemeClr>
          </a:solidFill>
          <a:ln w="12700" cap="flat" cmpd="sng">
            <a:solidFill>
              <a:srgbClr val="42719B"/>
            </a:solidFill>
            <a:prstDash val="solid"/>
            <a:miter lim="800000"/>
            <a:headEnd type="none" w="sm" len="sm"/>
            <a:tailEnd type="none" w="sm" len="sm"/>
          </a:ln>
        </p:spPr>
        <p:txBody>
          <a:bodyPr spcFirstLastPara="1" wrap="square" lIns="163258" tIns="81606" rIns="163258" bIns="81606" anchor="ctr" anchorCtr="0">
            <a:noAutofit/>
          </a:bodyPr>
          <a:lstStyle/>
          <a:p>
            <a:pPr algn="ct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Bila</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kewenangan</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menjatuhkan</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jenis</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hukuman</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disiplin</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endParaRPr dirty="0"/>
          </a:p>
          <a:p>
            <a:pPr algn="ct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ada</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pada</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atasan</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yg</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lebih</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tinggi</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atau</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4300" b="1" dirty="0" err="1">
                <a:solidFill>
                  <a:srgbClr val="000000"/>
                </a:solidFill>
                <a:latin typeface="Arial Narrow" panose="020B0606020202030204"/>
                <a:ea typeface="Arial Narrow" panose="020B0606020202030204"/>
                <a:cs typeface="Arial Narrow" panose="020B0606020202030204"/>
                <a:sym typeface="Arial Narrow" panose="020B0606020202030204"/>
              </a:rPr>
              <a:t>pejabat</a:t>
            </a:r>
            <a:r>
              <a:rPr lang="en-US" sz="4300" b="1" dirty="0">
                <a:solidFill>
                  <a:srgbClr val="000000"/>
                </a:solidFill>
                <a:latin typeface="Arial Narrow" panose="020B0606020202030204"/>
                <a:ea typeface="Arial Narrow" panose="020B0606020202030204"/>
                <a:cs typeface="Arial Narrow" panose="020B0606020202030204"/>
                <a:sym typeface="Arial Narrow" panose="020B0606020202030204"/>
              </a:rPr>
              <a:t> lain</a:t>
            </a:r>
            <a:endParaRPr sz="43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66" name="Google Shape;1166;p27"/>
          <p:cNvSpPr/>
          <p:nvPr/>
        </p:nvSpPr>
        <p:spPr>
          <a:xfrm>
            <a:off x="8534419" y="4686300"/>
            <a:ext cx="91438" cy="83592"/>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63258" tIns="81606" rIns="163258" bIns="81606" anchor="ctr" anchorCtr="0">
            <a:noAutofit/>
          </a:bodyPr>
          <a:lstStyle/>
          <a:p>
            <a:pPr algn="ctr"/>
            <a:endParaRPr sz="32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67" name="Google Shape;1167;p27"/>
          <p:cNvSpPr/>
          <p:nvPr/>
        </p:nvSpPr>
        <p:spPr>
          <a:xfrm>
            <a:off x="7622447" y="4460366"/>
            <a:ext cx="2006790" cy="114300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63258" tIns="81606" rIns="163258" bIns="81606" anchor="ctr" anchorCtr="0">
            <a:noAutofit/>
          </a:bodyPr>
          <a:lstStyle/>
          <a:p>
            <a:pPr algn="ctr"/>
            <a:endParaRPr sz="32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168" name="Google Shape;1168;p27"/>
          <p:cNvSpPr txBox="1"/>
          <p:nvPr/>
        </p:nvSpPr>
        <p:spPr>
          <a:xfrm>
            <a:off x="1055907" y="5657514"/>
            <a:ext cx="10233724" cy="5150786"/>
          </a:xfrm>
          <a:prstGeom prst="rect">
            <a:avLst/>
          </a:prstGeom>
          <a:noFill/>
          <a:ln>
            <a:noFill/>
          </a:ln>
        </p:spPr>
        <p:txBody>
          <a:bodyPr spcFirstLastPara="1" wrap="square" lIns="163258" tIns="81606" rIns="163258" bIns="81606" anchor="t" anchorCtr="0">
            <a:spAutoFit/>
          </a:bodyPr>
          <a:lstStyle/>
          <a:p>
            <a:pPr marL="1314450" indent="-487680">
              <a:buClr>
                <a:srgbClr val="000000"/>
              </a:buClr>
              <a:buSzPts val="2000"/>
              <a:buFont typeface="Arial Narrow" panose="020B0606020202030204"/>
              <a:buAutoNum type="arabicPeriod"/>
            </a:pP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Setelah</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pemeriksaan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atau</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setelah</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ybs</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tdk</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hadir</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untuk</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diperiksa</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disusun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LHP yang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memuat</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intisari</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dari</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pemeriksaan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ybs</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yang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terkait</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bukti-bukti</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informasi</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yang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diperoleh</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pemeriksa</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endParaRPr dirty="0"/>
          </a:p>
          <a:p>
            <a:pPr marL="1314450" indent="-487680"/>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2.  LHP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juga</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memuat</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analisa</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antara</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perbuatan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ybs</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dengan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peraturan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yang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terkait</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endParaRPr dirty="0"/>
          </a:p>
          <a:p>
            <a:pPr marL="1314450" indent="-487680"/>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3.  LHP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juga</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memuat</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Kesimpulan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a:t>
            </a:r>
            <a:r>
              <a:rPr lang="en-US" sz="3600" b="1" dirty="0" err="1">
                <a:solidFill>
                  <a:srgbClr val="000000"/>
                </a:solidFill>
                <a:latin typeface="Arial Narrow" panose="020B0606020202030204"/>
                <a:ea typeface="Arial Narrow" panose="020B0606020202030204"/>
                <a:cs typeface="Arial Narrow" panose="020B0606020202030204"/>
                <a:sym typeface="Arial Narrow" panose="020B0606020202030204"/>
              </a:rPr>
              <a:t>dan</a:t>
            </a:r>
            <a:r>
              <a:rPr lang="en-US" sz="3600" b="1" dirty="0">
                <a:solidFill>
                  <a:srgbClr val="000000"/>
                </a:solidFill>
                <a:latin typeface="Arial Narrow" panose="020B0606020202030204"/>
                <a:ea typeface="Arial Narrow" panose="020B0606020202030204"/>
                <a:cs typeface="Arial Narrow" panose="020B0606020202030204"/>
                <a:sym typeface="Arial Narrow" panose="020B0606020202030204"/>
              </a:rPr>
              <a:t> Saran.</a:t>
            </a:r>
            <a:endParaRPr dirty="0"/>
          </a:p>
          <a:p>
            <a:endParaRPr sz="3600"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 name="Freeform 27"/>
          <p:cNvSpPr/>
          <p:nvPr/>
        </p:nvSpPr>
        <p:spPr>
          <a:xfrm>
            <a:off x="264150" y="266700"/>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6"/>
            <a:stretch>
              <a:fillRect/>
            </a:stretch>
          </a:blipFill>
        </p:spPr>
      </p:sp>
    </p:spTree>
    <p:extLst>
      <p:ext uri="{BB962C8B-B14F-4D97-AF65-F5344CB8AC3E}">
        <p14:creationId xmlns:p14="http://schemas.microsoft.com/office/powerpoint/2010/main" val="1611707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0388" y="114300"/>
            <a:ext cx="12230100" cy="1107996"/>
          </a:xfrm>
          <a:prstGeom prst="rect">
            <a:avLst/>
          </a:prstGeom>
          <a:noFill/>
        </p:spPr>
        <p:txBody>
          <a:bodyPr wrap="square" rtlCol="0">
            <a:spAutoFit/>
          </a:bodyPr>
          <a:lstStyle/>
          <a:p>
            <a:pPr algn="ctr"/>
            <a:r>
              <a:rPr lang="en-US" sz="6600" b="1" dirty="0"/>
              <a:t>CONTOH LHP</a:t>
            </a:r>
          </a:p>
        </p:txBody>
      </p:sp>
      <p:pic>
        <p:nvPicPr>
          <p:cNvPr id="3076" name="Picture 4" descr="C:\Users\1\Pictures\Untitled 5.png"/>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3886201" y="1492534"/>
            <a:ext cx="9448800" cy="8222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Freeform 17">
            <a:extLst>
              <a:ext uri="{FF2B5EF4-FFF2-40B4-BE49-F238E27FC236}">
                <a16:creationId xmlns:a16="http://schemas.microsoft.com/office/drawing/2014/main" xmlns="" id="{11E7485E-DC98-25B8-1016-4882FD2368E2}"/>
              </a:ext>
            </a:extLst>
          </p:cNvPr>
          <p:cNvSpPr/>
          <p:nvPr/>
        </p:nvSpPr>
        <p:spPr>
          <a:xfrm>
            <a:off x="-28074" y="-75627"/>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3"/>
            <a:stretch>
              <a:fillRect/>
            </a:stretch>
          </a:blipFill>
        </p:spPr>
      </p:sp>
    </p:spTree>
    <p:extLst>
      <p:ext uri="{BB962C8B-B14F-4D97-AF65-F5344CB8AC3E}">
        <p14:creationId xmlns:p14="http://schemas.microsoft.com/office/powerpoint/2010/main" val="1001188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1179" r="-56346"/>
            </a:stretch>
          </a:blipFill>
        </p:spPr>
        <p:txBody>
          <a:bodyPr/>
          <a:lstStyle/>
          <a:p>
            <a:endParaRPr lang="en-ID" dirty="0"/>
          </a:p>
        </p:txBody>
      </p:sp>
      <p:sp>
        <p:nvSpPr>
          <p:cNvPr id="3" name="Freeform 3"/>
          <p:cNvSpPr/>
          <p:nvPr/>
        </p:nvSpPr>
        <p:spPr>
          <a:xfrm>
            <a:off x="-21051" y="-4338453"/>
            <a:ext cx="18284344" cy="7634795"/>
          </a:xfrm>
          <a:custGeom>
            <a:avLst/>
            <a:gdLst/>
            <a:ahLst/>
            <a:cxnLst/>
            <a:rect l="l" t="t" r="r" b="b"/>
            <a:pathLst>
              <a:path w="18284344" h="7634795">
                <a:moveTo>
                  <a:pt x="0" y="0"/>
                </a:moveTo>
                <a:lnTo>
                  <a:pt x="18284344" y="0"/>
                </a:lnTo>
                <a:lnTo>
                  <a:pt x="18284344" y="7634795"/>
                </a:lnTo>
                <a:lnTo>
                  <a:pt x="0" y="7634795"/>
                </a:lnTo>
                <a:lnTo>
                  <a:pt x="0" y="0"/>
                </a:lnTo>
                <a:close/>
              </a:path>
            </a:pathLst>
          </a:custGeom>
          <a:blipFill>
            <a:blip r:embed="rId3"/>
            <a:stretch>
              <a:fillRect t="-25894" b="-33663"/>
            </a:stretch>
          </a:blipFill>
        </p:spPr>
      </p:sp>
      <p:grpSp>
        <p:nvGrpSpPr>
          <p:cNvPr id="4" name="Group 4"/>
          <p:cNvGrpSpPr/>
          <p:nvPr/>
        </p:nvGrpSpPr>
        <p:grpSpPr>
          <a:xfrm>
            <a:off x="-2763176" y="3296342"/>
            <a:ext cx="23306852" cy="1354935"/>
            <a:chOff x="0" y="0"/>
            <a:chExt cx="6138430" cy="356855"/>
          </a:xfrm>
        </p:grpSpPr>
        <p:sp>
          <p:nvSpPr>
            <p:cNvPr id="5" name="Freeform 5"/>
            <p:cNvSpPr/>
            <p:nvPr/>
          </p:nvSpPr>
          <p:spPr>
            <a:xfrm>
              <a:off x="0" y="0"/>
              <a:ext cx="6138430" cy="356855"/>
            </a:xfrm>
            <a:custGeom>
              <a:avLst/>
              <a:gdLst/>
              <a:ahLst/>
              <a:cxnLst/>
              <a:rect l="l" t="t" r="r" b="b"/>
              <a:pathLst>
                <a:path w="6138430" h="356855">
                  <a:moveTo>
                    <a:pt x="0" y="0"/>
                  </a:moveTo>
                  <a:lnTo>
                    <a:pt x="6138430" y="0"/>
                  </a:lnTo>
                  <a:lnTo>
                    <a:pt x="6138430" y="356855"/>
                  </a:lnTo>
                  <a:lnTo>
                    <a:pt x="0" y="356855"/>
                  </a:lnTo>
                  <a:close/>
                </a:path>
              </a:pathLst>
            </a:custGeom>
            <a:gradFill rotWithShape="1">
              <a:gsLst>
                <a:gs pos="0">
                  <a:srgbClr val="084949">
                    <a:alpha val="100000"/>
                  </a:srgbClr>
                </a:gs>
                <a:gs pos="100000">
                  <a:srgbClr val="1C8686">
                    <a:alpha val="100000"/>
                  </a:srgbClr>
                </a:gs>
              </a:gsLst>
              <a:lin ang="2700000"/>
            </a:gradFill>
          </p:spPr>
        </p:sp>
        <p:sp>
          <p:nvSpPr>
            <p:cNvPr id="6" name="TextBox 6"/>
            <p:cNvSpPr txBox="1"/>
            <p:nvPr/>
          </p:nvSpPr>
          <p:spPr>
            <a:xfrm>
              <a:off x="0" y="-28575"/>
              <a:ext cx="6138430" cy="385430"/>
            </a:xfrm>
            <a:prstGeom prst="rect">
              <a:avLst/>
            </a:prstGeom>
          </p:spPr>
          <p:txBody>
            <a:bodyPr lIns="50800" tIns="50800" rIns="50800" bIns="50800" rtlCol="0" anchor="ctr"/>
            <a:lstStyle/>
            <a:p>
              <a:pPr algn="ctr">
                <a:lnSpc>
                  <a:spcPts val="1960"/>
                </a:lnSpc>
              </a:pPr>
              <a:endParaRPr/>
            </a:p>
          </p:txBody>
        </p:sp>
      </p:grpSp>
      <p:sp>
        <p:nvSpPr>
          <p:cNvPr id="7" name="AutoShape 7"/>
          <p:cNvSpPr/>
          <p:nvPr/>
        </p:nvSpPr>
        <p:spPr>
          <a:xfrm>
            <a:off x="-489432" y="3929273"/>
            <a:ext cx="7069068" cy="0"/>
          </a:xfrm>
          <a:prstGeom prst="line">
            <a:avLst/>
          </a:prstGeom>
          <a:ln w="38100" cap="flat">
            <a:solidFill>
              <a:srgbClr val="FAFAFA"/>
            </a:solidFill>
            <a:prstDash val="solid"/>
            <a:headEnd type="none" w="sm" len="sm"/>
            <a:tailEnd type="oval" w="lg" len="lg"/>
          </a:ln>
        </p:spPr>
      </p:sp>
      <p:sp>
        <p:nvSpPr>
          <p:cNvPr id="8" name="AutoShape 8"/>
          <p:cNvSpPr/>
          <p:nvPr/>
        </p:nvSpPr>
        <p:spPr>
          <a:xfrm>
            <a:off x="12229320" y="3967373"/>
            <a:ext cx="7069068" cy="0"/>
          </a:xfrm>
          <a:prstGeom prst="line">
            <a:avLst/>
          </a:prstGeom>
          <a:ln w="38100" cap="flat">
            <a:solidFill>
              <a:srgbClr val="FAFAFA"/>
            </a:solidFill>
            <a:prstDash val="solid"/>
            <a:headEnd type="oval" w="lg" len="lg"/>
            <a:tailEnd type="oval" w="lg" len="lg"/>
          </a:ln>
        </p:spPr>
      </p:sp>
      <p:sp>
        <p:nvSpPr>
          <p:cNvPr id="9" name="AutoShape 9"/>
          <p:cNvSpPr/>
          <p:nvPr/>
        </p:nvSpPr>
        <p:spPr>
          <a:xfrm>
            <a:off x="11135378" y="7304313"/>
            <a:ext cx="6492240" cy="0"/>
          </a:xfrm>
          <a:prstGeom prst="line">
            <a:avLst/>
          </a:prstGeom>
          <a:ln w="19050" cap="flat">
            <a:solidFill>
              <a:srgbClr val="000000"/>
            </a:solidFill>
            <a:prstDash val="solid"/>
            <a:headEnd type="none" w="sm" len="sm"/>
            <a:tailEnd type="oval" w="lg" len="lg"/>
          </a:ln>
        </p:spPr>
      </p:sp>
      <p:sp>
        <p:nvSpPr>
          <p:cNvPr id="10" name="Freeform 10"/>
          <p:cNvSpPr/>
          <p:nvPr/>
        </p:nvSpPr>
        <p:spPr>
          <a:xfrm>
            <a:off x="12229320" y="5050878"/>
            <a:ext cx="5029980" cy="2824548"/>
          </a:xfrm>
          <a:custGeom>
            <a:avLst/>
            <a:gdLst/>
            <a:ahLst/>
            <a:cxnLst/>
            <a:rect l="l" t="t" r="r" b="b"/>
            <a:pathLst>
              <a:path w="5029980" h="2824548">
                <a:moveTo>
                  <a:pt x="0" y="0"/>
                </a:moveTo>
                <a:lnTo>
                  <a:pt x="5029980" y="0"/>
                </a:lnTo>
                <a:lnTo>
                  <a:pt x="5029980" y="2824548"/>
                </a:lnTo>
                <a:lnTo>
                  <a:pt x="0" y="2824548"/>
                </a:lnTo>
                <a:lnTo>
                  <a:pt x="0" y="0"/>
                </a:lnTo>
                <a:close/>
              </a:path>
            </a:pathLst>
          </a:custGeom>
          <a:blipFill>
            <a:blip r:embed="rId4"/>
            <a:stretch>
              <a:fillRect r="-26189"/>
            </a:stretch>
          </a:blipFill>
        </p:spPr>
      </p:sp>
      <p:grpSp>
        <p:nvGrpSpPr>
          <p:cNvPr id="11" name="Group 11"/>
          <p:cNvGrpSpPr/>
          <p:nvPr/>
        </p:nvGrpSpPr>
        <p:grpSpPr>
          <a:xfrm>
            <a:off x="12367408" y="5670649"/>
            <a:ext cx="4480421" cy="2039698"/>
            <a:chOff x="0" y="0"/>
            <a:chExt cx="1180029" cy="537204"/>
          </a:xfrm>
        </p:grpSpPr>
        <p:sp>
          <p:nvSpPr>
            <p:cNvPr id="12" name="Freeform 12"/>
            <p:cNvSpPr/>
            <p:nvPr/>
          </p:nvSpPr>
          <p:spPr>
            <a:xfrm>
              <a:off x="0" y="0"/>
              <a:ext cx="1180029" cy="537204"/>
            </a:xfrm>
            <a:custGeom>
              <a:avLst/>
              <a:gdLst/>
              <a:ahLst/>
              <a:cxnLst/>
              <a:rect l="l" t="t" r="r" b="b"/>
              <a:pathLst>
                <a:path w="1180029" h="537204">
                  <a:moveTo>
                    <a:pt x="88125" y="0"/>
                  </a:moveTo>
                  <a:lnTo>
                    <a:pt x="1091904" y="0"/>
                  </a:lnTo>
                  <a:cubicBezTo>
                    <a:pt x="1140574" y="0"/>
                    <a:pt x="1180029" y="39455"/>
                    <a:pt x="1180029" y="88125"/>
                  </a:cubicBezTo>
                  <a:lnTo>
                    <a:pt x="1180029" y="449079"/>
                  </a:lnTo>
                  <a:cubicBezTo>
                    <a:pt x="1180029" y="497749"/>
                    <a:pt x="1140574" y="537204"/>
                    <a:pt x="1091904" y="537204"/>
                  </a:cubicBezTo>
                  <a:lnTo>
                    <a:pt x="88125" y="537204"/>
                  </a:lnTo>
                  <a:cubicBezTo>
                    <a:pt x="39455" y="537204"/>
                    <a:pt x="0" y="497749"/>
                    <a:pt x="0" y="449079"/>
                  </a:cubicBezTo>
                  <a:lnTo>
                    <a:pt x="0" y="88125"/>
                  </a:lnTo>
                  <a:cubicBezTo>
                    <a:pt x="0" y="39455"/>
                    <a:pt x="39455" y="0"/>
                    <a:pt x="88125" y="0"/>
                  </a:cubicBezTo>
                  <a:close/>
                </a:path>
              </a:pathLst>
            </a:custGeom>
            <a:solidFill>
              <a:srgbClr val="F5F5F5"/>
            </a:solidFill>
          </p:spPr>
        </p:sp>
        <p:sp>
          <p:nvSpPr>
            <p:cNvPr id="13" name="TextBox 13"/>
            <p:cNvSpPr txBox="1"/>
            <p:nvPr/>
          </p:nvSpPr>
          <p:spPr>
            <a:xfrm>
              <a:off x="0" y="-28575"/>
              <a:ext cx="1180029" cy="565779"/>
            </a:xfrm>
            <a:prstGeom prst="rect">
              <a:avLst/>
            </a:prstGeom>
          </p:spPr>
          <p:txBody>
            <a:bodyPr lIns="50800" tIns="50800" rIns="50800" bIns="50800" rtlCol="0" anchor="ctr"/>
            <a:lstStyle/>
            <a:p>
              <a:pPr algn="ctr">
                <a:lnSpc>
                  <a:spcPts val="1960"/>
                </a:lnSpc>
              </a:pPr>
              <a:endParaRPr/>
            </a:p>
          </p:txBody>
        </p:sp>
      </p:grpSp>
      <p:sp>
        <p:nvSpPr>
          <p:cNvPr id="15" name="Freeform 15"/>
          <p:cNvSpPr/>
          <p:nvPr/>
        </p:nvSpPr>
        <p:spPr>
          <a:xfrm rot="-2634048">
            <a:off x="9806444" y="5416158"/>
            <a:ext cx="2729084" cy="2729084"/>
          </a:xfrm>
          <a:custGeom>
            <a:avLst/>
            <a:gdLst/>
            <a:ahLst/>
            <a:cxnLst/>
            <a:rect l="l" t="t" r="r" b="b"/>
            <a:pathLst>
              <a:path w="2729084" h="2729084">
                <a:moveTo>
                  <a:pt x="0" y="0"/>
                </a:moveTo>
                <a:lnTo>
                  <a:pt x="2729084" y="0"/>
                </a:lnTo>
                <a:lnTo>
                  <a:pt x="2729084" y="2729084"/>
                </a:lnTo>
                <a:lnTo>
                  <a:pt x="0" y="2729084"/>
                </a:lnTo>
                <a:lnTo>
                  <a:pt x="0" y="0"/>
                </a:lnTo>
                <a:close/>
              </a:path>
            </a:pathLst>
          </a:custGeom>
          <a:blipFill>
            <a:blip r:embed="rId5">
              <a:alphaModFix amt="58000"/>
              <a:extLst>
                <a:ext uri="{96DAC541-7B7A-43D3-8B79-37D633B846F1}">
                  <asvg:svgBlip xmlns:asvg="http://schemas.microsoft.com/office/drawing/2016/SVG/main" xmlns="" r:embed="rId6"/>
                </a:ext>
              </a:extLst>
            </a:blip>
            <a:stretch>
              <a:fillRect/>
            </a:stretch>
          </a:blipFill>
        </p:spPr>
      </p:sp>
      <p:grpSp>
        <p:nvGrpSpPr>
          <p:cNvPr id="16" name="Group 16"/>
          <p:cNvGrpSpPr/>
          <p:nvPr/>
        </p:nvGrpSpPr>
        <p:grpSpPr>
          <a:xfrm>
            <a:off x="11573722" y="5298976"/>
            <a:ext cx="5895886" cy="711670"/>
            <a:chOff x="0" y="0"/>
            <a:chExt cx="1552826" cy="187436"/>
          </a:xfrm>
        </p:grpSpPr>
        <p:sp>
          <p:nvSpPr>
            <p:cNvPr id="17" name="Freeform 17"/>
            <p:cNvSpPr/>
            <p:nvPr/>
          </p:nvSpPr>
          <p:spPr>
            <a:xfrm>
              <a:off x="0" y="0"/>
              <a:ext cx="1552826" cy="187436"/>
            </a:xfrm>
            <a:custGeom>
              <a:avLst/>
              <a:gdLst/>
              <a:ahLst/>
              <a:cxnLst/>
              <a:rect l="l" t="t" r="r" b="b"/>
              <a:pathLst>
                <a:path w="1552826" h="187436">
                  <a:moveTo>
                    <a:pt x="66968" y="0"/>
                  </a:moveTo>
                  <a:lnTo>
                    <a:pt x="1485858" y="0"/>
                  </a:lnTo>
                  <a:cubicBezTo>
                    <a:pt x="1503619" y="0"/>
                    <a:pt x="1520652" y="7056"/>
                    <a:pt x="1533211" y="19615"/>
                  </a:cubicBezTo>
                  <a:cubicBezTo>
                    <a:pt x="1545770" y="32174"/>
                    <a:pt x="1552826" y="49207"/>
                    <a:pt x="1552826" y="66968"/>
                  </a:cubicBezTo>
                  <a:lnTo>
                    <a:pt x="1552826" y="120467"/>
                  </a:lnTo>
                  <a:cubicBezTo>
                    <a:pt x="1552826" y="138228"/>
                    <a:pt x="1545770" y="155262"/>
                    <a:pt x="1533211" y="167821"/>
                  </a:cubicBezTo>
                  <a:cubicBezTo>
                    <a:pt x="1520652" y="180380"/>
                    <a:pt x="1503619" y="187436"/>
                    <a:pt x="1485858" y="187436"/>
                  </a:cubicBezTo>
                  <a:lnTo>
                    <a:pt x="66968" y="187436"/>
                  </a:lnTo>
                  <a:cubicBezTo>
                    <a:pt x="49207" y="187436"/>
                    <a:pt x="32174" y="180380"/>
                    <a:pt x="19615" y="167821"/>
                  </a:cubicBezTo>
                  <a:cubicBezTo>
                    <a:pt x="7056" y="155262"/>
                    <a:pt x="0" y="138228"/>
                    <a:pt x="0" y="120467"/>
                  </a:cubicBezTo>
                  <a:lnTo>
                    <a:pt x="0" y="66968"/>
                  </a:lnTo>
                  <a:cubicBezTo>
                    <a:pt x="0" y="49207"/>
                    <a:pt x="7056" y="32174"/>
                    <a:pt x="19615" y="19615"/>
                  </a:cubicBezTo>
                  <a:cubicBezTo>
                    <a:pt x="32174" y="7056"/>
                    <a:pt x="49207" y="0"/>
                    <a:pt x="66968" y="0"/>
                  </a:cubicBezTo>
                  <a:close/>
                </a:path>
              </a:pathLst>
            </a:custGeom>
            <a:gradFill rotWithShape="1">
              <a:gsLst>
                <a:gs pos="0">
                  <a:srgbClr val="FFBC2A">
                    <a:alpha val="100000"/>
                  </a:srgbClr>
                </a:gs>
                <a:gs pos="100000">
                  <a:srgbClr val="FFAF00">
                    <a:alpha val="100000"/>
                  </a:srgbClr>
                </a:gs>
              </a:gsLst>
              <a:lin ang="5400000"/>
            </a:gradFill>
          </p:spPr>
        </p:sp>
        <p:sp>
          <p:nvSpPr>
            <p:cNvPr id="18" name="TextBox 18"/>
            <p:cNvSpPr txBox="1"/>
            <p:nvPr/>
          </p:nvSpPr>
          <p:spPr>
            <a:xfrm>
              <a:off x="0" y="-28575"/>
              <a:ext cx="1552826" cy="216011"/>
            </a:xfrm>
            <a:prstGeom prst="rect">
              <a:avLst/>
            </a:prstGeom>
          </p:spPr>
          <p:txBody>
            <a:bodyPr lIns="50800" tIns="50800" rIns="50800" bIns="50800" rtlCol="0" anchor="ctr"/>
            <a:lstStyle/>
            <a:p>
              <a:pPr algn="ctr">
                <a:lnSpc>
                  <a:spcPts val="1960"/>
                </a:lnSpc>
              </a:pPr>
              <a:endParaRPr/>
            </a:p>
          </p:txBody>
        </p:sp>
      </p:grpSp>
      <p:grpSp>
        <p:nvGrpSpPr>
          <p:cNvPr id="19" name="Group 19"/>
          <p:cNvGrpSpPr/>
          <p:nvPr/>
        </p:nvGrpSpPr>
        <p:grpSpPr>
          <a:xfrm>
            <a:off x="9684635" y="5050878"/>
            <a:ext cx="2972702" cy="2972702"/>
            <a:chOff x="0" y="0"/>
            <a:chExt cx="6198133" cy="6198133"/>
          </a:xfrm>
        </p:grpSpPr>
        <p:sp>
          <p:nvSpPr>
            <p:cNvPr id="20" name="Freeform 20"/>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5F5F5"/>
            </a:solidFill>
            <a:ln w="12700">
              <a:solidFill>
                <a:srgbClr val="000000"/>
              </a:solidFill>
            </a:ln>
          </p:spPr>
        </p:sp>
      </p:grpSp>
      <p:grpSp>
        <p:nvGrpSpPr>
          <p:cNvPr id="21" name="Group 21"/>
          <p:cNvGrpSpPr/>
          <p:nvPr/>
        </p:nvGrpSpPr>
        <p:grpSpPr>
          <a:xfrm>
            <a:off x="10154217" y="5499677"/>
            <a:ext cx="2075103" cy="2075103"/>
            <a:chOff x="0" y="0"/>
            <a:chExt cx="6198133" cy="6198133"/>
          </a:xfrm>
        </p:grpSpPr>
        <p:sp>
          <p:nvSpPr>
            <p:cNvPr id="22" name="Freeform 22"/>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blipFill>
              <a:blip r:embed="rId7"/>
              <a:stretch>
                <a:fillRect l="-16115" r="-16115"/>
              </a:stretch>
            </a:blipFill>
          </p:spPr>
        </p:sp>
      </p:grpSp>
      <p:sp>
        <p:nvSpPr>
          <p:cNvPr id="23" name="Freeform 23"/>
          <p:cNvSpPr/>
          <p:nvPr/>
        </p:nvSpPr>
        <p:spPr>
          <a:xfrm rot="-7900795">
            <a:off x="-1916026" y="244308"/>
            <a:ext cx="4113977" cy="4113977"/>
          </a:xfrm>
          <a:custGeom>
            <a:avLst/>
            <a:gdLst/>
            <a:ahLst/>
            <a:cxnLst/>
            <a:rect l="l" t="t" r="r" b="b"/>
            <a:pathLst>
              <a:path w="4113977" h="4113977">
                <a:moveTo>
                  <a:pt x="0" y="0"/>
                </a:moveTo>
                <a:lnTo>
                  <a:pt x="4113978" y="0"/>
                </a:lnTo>
                <a:lnTo>
                  <a:pt x="4113978" y="4113978"/>
                </a:lnTo>
                <a:lnTo>
                  <a:pt x="0" y="41139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2499292" flipH="1">
            <a:off x="1231963" y="1241522"/>
            <a:ext cx="2467925" cy="2467925"/>
          </a:xfrm>
          <a:custGeom>
            <a:avLst/>
            <a:gdLst/>
            <a:ahLst/>
            <a:cxnLst/>
            <a:rect l="l" t="t" r="r" b="b"/>
            <a:pathLst>
              <a:path w="2467925" h="2467925">
                <a:moveTo>
                  <a:pt x="2467924" y="0"/>
                </a:moveTo>
                <a:lnTo>
                  <a:pt x="0" y="0"/>
                </a:lnTo>
                <a:lnTo>
                  <a:pt x="0" y="2467925"/>
                </a:lnTo>
                <a:lnTo>
                  <a:pt x="2467924" y="2467925"/>
                </a:lnTo>
                <a:lnTo>
                  <a:pt x="2467924"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8005499" flipH="1">
            <a:off x="14529892" y="1120621"/>
            <a:ext cx="2467925" cy="2467925"/>
          </a:xfrm>
          <a:custGeom>
            <a:avLst/>
            <a:gdLst/>
            <a:ahLst/>
            <a:cxnLst/>
            <a:rect l="l" t="t" r="r" b="b"/>
            <a:pathLst>
              <a:path w="2467925" h="2467925">
                <a:moveTo>
                  <a:pt x="2467924" y="0"/>
                </a:moveTo>
                <a:lnTo>
                  <a:pt x="0" y="0"/>
                </a:lnTo>
                <a:lnTo>
                  <a:pt x="0" y="2467924"/>
                </a:lnTo>
                <a:lnTo>
                  <a:pt x="2467924" y="2467924"/>
                </a:lnTo>
                <a:lnTo>
                  <a:pt x="2467924"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2499292">
            <a:off x="15635856" y="418496"/>
            <a:ext cx="4113977" cy="4113977"/>
          </a:xfrm>
          <a:custGeom>
            <a:avLst/>
            <a:gdLst/>
            <a:ahLst/>
            <a:cxnLst/>
            <a:rect l="l" t="t" r="r" b="b"/>
            <a:pathLst>
              <a:path w="4113977" h="4113977">
                <a:moveTo>
                  <a:pt x="0" y="0"/>
                </a:moveTo>
                <a:lnTo>
                  <a:pt x="4113978" y="0"/>
                </a:lnTo>
                <a:lnTo>
                  <a:pt x="4113978" y="4113977"/>
                </a:lnTo>
                <a:lnTo>
                  <a:pt x="0" y="41139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140963" y="-61175"/>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12"/>
            <a:stretch>
              <a:fillRect/>
            </a:stretch>
          </a:blipFill>
        </p:spPr>
      </p:sp>
      <p:sp>
        <p:nvSpPr>
          <p:cNvPr id="28" name="TextBox 28"/>
          <p:cNvSpPr txBox="1"/>
          <p:nvPr/>
        </p:nvSpPr>
        <p:spPr>
          <a:xfrm>
            <a:off x="6365250" y="3507696"/>
            <a:ext cx="6067271" cy="852678"/>
          </a:xfrm>
          <a:prstGeom prst="rect">
            <a:avLst/>
          </a:prstGeom>
        </p:spPr>
        <p:txBody>
          <a:bodyPr lIns="0" tIns="0" rIns="0" bIns="0" rtlCol="0" anchor="t">
            <a:spAutoFit/>
          </a:bodyPr>
          <a:lstStyle/>
          <a:p>
            <a:pPr marL="0" lvl="0" indent="0" algn="ctr">
              <a:lnSpc>
                <a:spcPts val="6725"/>
              </a:lnSpc>
            </a:pPr>
            <a:r>
              <a:rPr lang="en-US" sz="5700">
                <a:solidFill>
                  <a:srgbClr val="FFFFFF"/>
                </a:solidFill>
                <a:latin typeface="Inter Bold"/>
              </a:rPr>
              <a:t>Dasar Hukum</a:t>
            </a:r>
          </a:p>
        </p:txBody>
      </p:sp>
      <p:sp>
        <p:nvSpPr>
          <p:cNvPr id="29" name="TextBox 29"/>
          <p:cNvSpPr txBox="1"/>
          <p:nvPr/>
        </p:nvSpPr>
        <p:spPr>
          <a:xfrm>
            <a:off x="347378" y="5634016"/>
            <a:ext cx="8928469" cy="2182011"/>
          </a:xfrm>
          <a:prstGeom prst="rect">
            <a:avLst/>
          </a:prstGeom>
        </p:spPr>
        <p:txBody>
          <a:bodyPr lIns="0" tIns="0" rIns="0" bIns="0" rtlCol="0" anchor="t">
            <a:spAutoFit/>
          </a:bodyPr>
          <a:lstStyle/>
          <a:p>
            <a:pPr>
              <a:lnSpc>
                <a:spcPts val="4334"/>
              </a:lnSpc>
            </a:pPr>
            <a:r>
              <a:rPr lang="en-US" sz="3052" spc="-18" dirty="0" err="1">
                <a:solidFill>
                  <a:srgbClr val="145757"/>
                </a:solidFill>
                <a:latin typeface="Inter Bold"/>
              </a:rPr>
              <a:t>Pegawai</a:t>
            </a:r>
            <a:r>
              <a:rPr lang="en-US" sz="3052" spc="-18" dirty="0">
                <a:solidFill>
                  <a:srgbClr val="145757"/>
                </a:solidFill>
                <a:latin typeface="Inter Bold"/>
              </a:rPr>
              <a:t> ASN Yang </a:t>
            </a:r>
            <a:r>
              <a:rPr lang="en-US" sz="3052" spc="-18" dirty="0" err="1">
                <a:solidFill>
                  <a:srgbClr val="145757"/>
                </a:solidFill>
                <a:latin typeface="Inter Bold"/>
              </a:rPr>
              <a:t>tidak</a:t>
            </a:r>
            <a:r>
              <a:rPr lang="en-US" sz="3052" spc="-18" dirty="0">
                <a:solidFill>
                  <a:srgbClr val="145757"/>
                </a:solidFill>
                <a:latin typeface="Inter Bold"/>
              </a:rPr>
              <a:t> </a:t>
            </a:r>
            <a:r>
              <a:rPr lang="en-US" sz="3052" spc="-18" dirty="0" err="1">
                <a:solidFill>
                  <a:srgbClr val="145757"/>
                </a:solidFill>
                <a:latin typeface="Inter Bold"/>
              </a:rPr>
              <a:t>mentaati</a:t>
            </a:r>
            <a:r>
              <a:rPr lang="en-US" sz="3052" spc="-18" dirty="0">
                <a:solidFill>
                  <a:srgbClr val="145757"/>
                </a:solidFill>
                <a:latin typeface="Inter Bold"/>
              </a:rPr>
              <a:t> </a:t>
            </a:r>
            <a:r>
              <a:rPr lang="en-US" sz="3052" spc="-18" dirty="0" err="1">
                <a:solidFill>
                  <a:srgbClr val="145757"/>
                </a:solidFill>
                <a:latin typeface="Inter Bold"/>
              </a:rPr>
              <a:t>kewajiban</a:t>
            </a:r>
            <a:r>
              <a:rPr lang="en-US" sz="3052" spc="-18" dirty="0">
                <a:solidFill>
                  <a:srgbClr val="145757"/>
                </a:solidFill>
                <a:latin typeface="Inter Bold"/>
              </a:rPr>
              <a:t> </a:t>
            </a:r>
            <a:r>
              <a:rPr lang="en-US" sz="3052" spc="-18" dirty="0" err="1">
                <a:solidFill>
                  <a:srgbClr val="145757"/>
                </a:solidFill>
                <a:latin typeface="Inter Bold"/>
              </a:rPr>
              <a:t>dikenakan</a:t>
            </a:r>
            <a:r>
              <a:rPr lang="en-US" sz="3052" spc="-18" dirty="0">
                <a:solidFill>
                  <a:srgbClr val="145757"/>
                </a:solidFill>
                <a:latin typeface="Inter Bold"/>
              </a:rPr>
              <a:t> </a:t>
            </a:r>
            <a:r>
              <a:rPr lang="en-US" sz="3052" spc="-18" dirty="0" err="1">
                <a:solidFill>
                  <a:srgbClr val="145757"/>
                </a:solidFill>
                <a:latin typeface="Inter Bold"/>
              </a:rPr>
              <a:t>pelanggaran</a:t>
            </a:r>
            <a:r>
              <a:rPr lang="en-US" sz="3052" spc="-18" dirty="0">
                <a:solidFill>
                  <a:srgbClr val="145757"/>
                </a:solidFill>
                <a:latin typeface="Inter Bold"/>
              </a:rPr>
              <a:t> </a:t>
            </a:r>
            <a:r>
              <a:rPr lang="en-US" sz="3052" spc="-18" dirty="0" err="1">
                <a:solidFill>
                  <a:srgbClr val="145757"/>
                </a:solidFill>
                <a:latin typeface="Inter Bold"/>
              </a:rPr>
              <a:t>disiplin</a:t>
            </a:r>
            <a:r>
              <a:rPr lang="en-US" sz="3052" spc="-18" dirty="0">
                <a:solidFill>
                  <a:srgbClr val="145757"/>
                </a:solidFill>
                <a:latin typeface="Inter Bold"/>
              </a:rPr>
              <a:t> dan </a:t>
            </a:r>
            <a:r>
              <a:rPr lang="en-US" sz="3052" spc="-18" dirty="0" err="1">
                <a:solidFill>
                  <a:srgbClr val="145757"/>
                </a:solidFill>
                <a:latin typeface="Inter Bold"/>
              </a:rPr>
              <a:t>dijatuhi</a:t>
            </a:r>
            <a:r>
              <a:rPr lang="en-US" sz="3052" spc="-18" dirty="0">
                <a:solidFill>
                  <a:srgbClr val="145757"/>
                </a:solidFill>
                <a:latin typeface="Inter Bold"/>
              </a:rPr>
              <a:t> </a:t>
            </a:r>
            <a:r>
              <a:rPr lang="en-US" sz="3052" spc="-18" dirty="0" err="1">
                <a:solidFill>
                  <a:srgbClr val="145757"/>
                </a:solidFill>
                <a:latin typeface="Inter Bold"/>
              </a:rPr>
              <a:t>hukuman</a:t>
            </a:r>
            <a:r>
              <a:rPr lang="en-US" sz="3052" spc="-18" dirty="0">
                <a:solidFill>
                  <a:srgbClr val="145757"/>
                </a:solidFill>
                <a:latin typeface="Inter Bold"/>
              </a:rPr>
              <a:t> </a:t>
            </a:r>
            <a:r>
              <a:rPr lang="en-US" sz="3052" spc="-18" dirty="0" err="1">
                <a:solidFill>
                  <a:srgbClr val="145757"/>
                </a:solidFill>
                <a:latin typeface="Inter Bold"/>
              </a:rPr>
              <a:t>disiplin</a:t>
            </a:r>
            <a:r>
              <a:rPr lang="en-US" sz="3052" spc="-18" dirty="0">
                <a:solidFill>
                  <a:srgbClr val="145757"/>
                </a:solidFill>
                <a:latin typeface="Inter Bold"/>
              </a:rPr>
              <a:t> ASN</a:t>
            </a:r>
          </a:p>
          <a:p>
            <a:pPr marL="0" lvl="0" indent="0">
              <a:lnSpc>
                <a:spcPts val="4334"/>
              </a:lnSpc>
            </a:pPr>
            <a:endParaRPr lang="en-US" sz="3052" spc="-18" dirty="0">
              <a:solidFill>
                <a:srgbClr val="145757"/>
              </a:solidFill>
              <a:latin typeface="Inter Bold"/>
            </a:endParaRPr>
          </a:p>
        </p:txBody>
      </p:sp>
      <p:sp>
        <p:nvSpPr>
          <p:cNvPr id="30" name="TextBox 30"/>
          <p:cNvSpPr txBox="1"/>
          <p:nvPr/>
        </p:nvSpPr>
        <p:spPr>
          <a:xfrm>
            <a:off x="12769429" y="5513778"/>
            <a:ext cx="4038700" cy="1850898"/>
          </a:xfrm>
          <a:prstGeom prst="rect">
            <a:avLst/>
          </a:prstGeom>
        </p:spPr>
        <p:txBody>
          <a:bodyPr lIns="0" tIns="0" rIns="0" bIns="0" rtlCol="0" anchor="t">
            <a:spAutoFit/>
          </a:bodyPr>
          <a:lstStyle/>
          <a:p>
            <a:pPr>
              <a:lnSpc>
                <a:spcPts val="3717"/>
              </a:lnSpc>
            </a:pPr>
            <a:r>
              <a:rPr lang="en-US" sz="2618" dirty="0">
                <a:solidFill>
                  <a:srgbClr val="000000"/>
                </a:solidFill>
                <a:latin typeface="Inter Bold"/>
              </a:rPr>
              <a:t>Pasal 24 Ayat (2 dan 3) </a:t>
            </a:r>
          </a:p>
          <a:p>
            <a:pPr>
              <a:lnSpc>
                <a:spcPts val="3717"/>
              </a:lnSpc>
            </a:pPr>
            <a:r>
              <a:rPr lang="en-US" sz="2618" dirty="0">
                <a:solidFill>
                  <a:srgbClr val="000000"/>
                </a:solidFill>
                <a:latin typeface="Inter Bold"/>
              </a:rPr>
              <a:t>UU No. 20 </a:t>
            </a:r>
            <a:r>
              <a:rPr lang="en-US" sz="2618" dirty="0" err="1">
                <a:solidFill>
                  <a:srgbClr val="000000"/>
                </a:solidFill>
                <a:latin typeface="Inter Bold"/>
              </a:rPr>
              <a:t>Tahun</a:t>
            </a:r>
            <a:r>
              <a:rPr lang="en-US" sz="2618" dirty="0">
                <a:solidFill>
                  <a:srgbClr val="000000"/>
                </a:solidFill>
                <a:latin typeface="Inter Bold"/>
              </a:rPr>
              <a:t> 2023 </a:t>
            </a:r>
            <a:r>
              <a:rPr lang="en-US" sz="2618" dirty="0" err="1">
                <a:solidFill>
                  <a:srgbClr val="000000"/>
                </a:solidFill>
                <a:latin typeface="Inter Bold"/>
              </a:rPr>
              <a:t>Tentang</a:t>
            </a:r>
            <a:r>
              <a:rPr lang="en-US" sz="2618" dirty="0">
                <a:solidFill>
                  <a:srgbClr val="000000"/>
                </a:solidFill>
                <a:latin typeface="Inter Bold"/>
              </a:rPr>
              <a:t> ASN</a:t>
            </a:r>
          </a:p>
          <a:p>
            <a:pPr marL="0" lvl="0" indent="0">
              <a:lnSpc>
                <a:spcPts val="3717"/>
              </a:lnSpc>
            </a:pPr>
            <a:endParaRPr lang="en-US" sz="2618" dirty="0">
              <a:solidFill>
                <a:srgbClr val="000000"/>
              </a:solidFill>
              <a:latin typeface="Inter Bold"/>
            </a:endParaRPr>
          </a:p>
        </p:txBody>
      </p:sp>
      <p:sp>
        <p:nvSpPr>
          <p:cNvPr id="31" name="TextBox 31"/>
          <p:cNvSpPr txBox="1"/>
          <p:nvPr/>
        </p:nvSpPr>
        <p:spPr>
          <a:xfrm>
            <a:off x="329235" y="8184623"/>
            <a:ext cx="12036668" cy="3295357"/>
          </a:xfrm>
          <a:prstGeom prst="rect">
            <a:avLst/>
          </a:prstGeom>
        </p:spPr>
        <p:txBody>
          <a:bodyPr lIns="0" tIns="0" rIns="0" bIns="0" rtlCol="0" anchor="t">
            <a:spAutoFit/>
          </a:bodyPr>
          <a:lstStyle/>
          <a:p>
            <a:pPr>
              <a:lnSpc>
                <a:spcPts val="4371"/>
              </a:lnSpc>
            </a:pPr>
            <a:r>
              <a:rPr lang="en-US" sz="3078" spc="-18" dirty="0" err="1">
                <a:solidFill>
                  <a:srgbClr val="145757"/>
                </a:solidFill>
                <a:latin typeface="Inter Bold"/>
              </a:rPr>
              <a:t>Instansi</a:t>
            </a:r>
            <a:r>
              <a:rPr lang="en-US" sz="3078" spc="-18" dirty="0">
                <a:solidFill>
                  <a:srgbClr val="145757"/>
                </a:solidFill>
                <a:latin typeface="Inter Bold"/>
              </a:rPr>
              <a:t> </a:t>
            </a:r>
            <a:r>
              <a:rPr lang="en-US" sz="3078" spc="-18" dirty="0" err="1">
                <a:solidFill>
                  <a:srgbClr val="145757"/>
                </a:solidFill>
                <a:latin typeface="Inter Bold"/>
              </a:rPr>
              <a:t>Pemerintah</a:t>
            </a:r>
            <a:r>
              <a:rPr lang="en-US" sz="3078" spc="-18" dirty="0">
                <a:solidFill>
                  <a:srgbClr val="145757"/>
                </a:solidFill>
                <a:latin typeface="Inter Bold"/>
              </a:rPr>
              <a:t> </a:t>
            </a:r>
            <a:r>
              <a:rPr lang="en-US" sz="3078" spc="-18" dirty="0" err="1">
                <a:solidFill>
                  <a:srgbClr val="145757"/>
                </a:solidFill>
                <a:latin typeface="Inter Bold"/>
              </a:rPr>
              <a:t>wajib</a:t>
            </a:r>
            <a:r>
              <a:rPr lang="en-US" sz="3078" spc="-18" dirty="0">
                <a:solidFill>
                  <a:srgbClr val="145757"/>
                </a:solidFill>
                <a:latin typeface="Inter Bold"/>
              </a:rPr>
              <a:t> </a:t>
            </a:r>
            <a:r>
              <a:rPr lang="en-US" sz="3078" spc="-18" dirty="0" err="1">
                <a:solidFill>
                  <a:srgbClr val="145757"/>
                </a:solidFill>
                <a:latin typeface="Inter Bold"/>
              </a:rPr>
              <a:t>melaksanakan</a:t>
            </a:r>
            <a:r>
              <a:rPr lang="en-US" sz="3078" spc="-18" dirty="0">
                <a:solidFill>
                  <a:srgbClr val="145757"/>
                </a:solidFill>
                <a:latin typeface="Inter Bold"/>
              </a:rPr>
              <a:t> </a:t>
            </a:r>
            <a:r>
              <a:rPr lang="en-US" sz="3078" spc="-18" dirty="0" err="1">
                <a:solidFill>
                  <a:srgbClr val="145757"/>
                </a:solidFill>
                <a:latin typeface="Inter Bold"/>
              </a:rPr>
              <a:t>penegakan</a:t>
            </a:r>
            <a:r>
              <a:rPr lang="en-US" sz="3078" spc="-18" dirty="0">
                <a:solidFill>
                  <a:srgbClr val="145757"/>
                </a:solidFill>
                <a:latin typeface="Inter Bold"/>
              </a:rPr>
              <a:t> </a:t>
            </a:r>
            <a:r>
              <a:rPr lang="en-US" sz="3078" spc="-18" dirty="0" err="1">
                <a:solidFill>
                  <a:srgbClr val="145757"/>
                </a:solidFill>
                <a:latin typeface="Inter Bold"/>
              </a:rPr>
              <a:t>disiplin</a:t>
            </a:r>
            <a:r>
              <a:rPr lang="en-US" sz="3078" spc="-18" dirty="0">
                <a:solidFill>
                  <a:srgbClr val="145757"/>
                </a:solidFill>
                <a:latin typeface="Inter Bold"/>
              </a:rPr>
              <a:t> </a:t>
            </a:r>
            <a:r>
              <a:rPr lang="en-US" sz="3078" spc="-18" dirty="0" err="1">
                <a:solidFill>
                  <a:srgbClr val="145757"/>
                </a:solidFill>
                <a:latin typeface="Inter Bold"/>
              </a:rPr>
              <a:t>terhadap</a:t>
            </a:r>
            <a:r>
              <a:rPr lang="en-US" sz="3078" spc="-18" dirty="0">
                <a:solidFill>
                  <a:srgbClr val="145757"/>
                </a:solidFill>
                <a:latin typeface="Inter Bold"/>
              </a:rPr>
              <a:t> </a:t>
            </a:r>
            <a:r>
              <a:rPr lang="en-US" sz="3078" spc="-18" dirty="0" err="1">
                <a:solidFill>
                  <a:srgbClr val="145757"/>
                </a:solidFill>
                <a:latin typeface="Inter Bold"/>
              </a:rPr>
              <a:t>pegawai</a:t>
            </a:r>
            <a:r>
              <a:rPr lang="en-US" sz="3078" spc="-18" dirty="0">
                <a:solidFill>
                  <a:srgbClr val="145757"/>
                </a:solidFill>
                <a:latin typeface="Inter Bold"/>
              </a:rPr>
              <a:t> ASN </a:t>
            </a:r>
            <a:r>
              <a:rPr lang="en-US" sz="3078" spc="-18" dirty="0" err="1">
                <a:solidFill>
                  <a:srgbClr val="145757"/>
                </a:solidFill>
                <a:latin typeface="Inter Bold"/>
              </a:rPr>
              <a:t>serta</a:t>
            </a:r>
            <a:r>
              <a:rPr lang="en-US" sz="3078" spc="-18" dirty="0">
                <a:solidFill>
                  <a:srgbClr val="145757"/>
                </a:solidFill>
                <a:latin typeface="Inter Bold"/>
              </a:rPr>
              <a:t> </a:t>
            </a:r>
            <a:r>
              <a:rPr lang="en-US" sz="3078" spc="-18" dirty="0" err="1">
                <a:solidFill>
                  <a:srgbClr val="145757"/>
                </a:solidFill>
                <a:latin typeface="Inter Bold"/>
              </a:rPr>
              <a:t>melaksanakan</a:t>
            </a:r>
            <a:r>
              <a:rPr lang="en-US" sz="3078" spc="-18" dirty="0">
                <a:solidFill>
                  <a:srgbClr val="145757"/>
                </a:solidFill>
                <a:latin typeface="Inter Bold"/>
              </a:rPr>
              <a:t> </a:t>
            </a:r>
            <a:r>
              <a:rPr lang="en-US" sz="3078" spc="-18" dirty="0" err="1">
                <a:solidFill>
                  <a:srgbClr val="145757"/>
                </a:solidFill>
                <a:latin typeface="Inter Bold"/>
              </a:rPr>
              <a:t>berbagai</a:t>
            </a:r>
            <a:r>
              <a:rPr lang="en-US" sz="3078" spc="-18" dirty="0">
                <a:solidFill>
                  <a:srgbClr val="145757"/>
                </a:solidFill>
                <a:latin typeface="Inter Bold"/>
              </a:rPr>
              <a:t> </a:t>
            </a:r>
            <a:r>
              <a:rPr lang="en-US" sz="3078" spc="-18" dirty="0" err="1">
                <a:solidFill>
                  <a:srgbClr val="145757"/>
                </a:solidFill>
                <a:latin typeface="Inter Bold"/>
              </a:rPr>
              <a:t>upaya</a:t>
            </a:r>
            <a:r>
              <a:rPr lang="en-US" sz="3078" spc="-18" dirty="0">
                <a:solidFill>
                  <a:srgbClr val="145757"/>
                </a:solidFill>
                <a:latin typeface="Inter Bold"/>
              </a:rPr>
              <a:t> </a:t>
            </a:r>
            <a:r>
              <a:rPr lang="en-US" sz="3078" spc="-18" dirty="0" err="1">
                <a:solidFill>
                  <a:srgbClr val="145757"/>
                </a:solidFill>
                <a:latin typeface="Inter Bold"/>
              </a:rPr>
              <a:t>peningkatan</a:t>
            </a:r>
            <a:r>
              <a:rPr lang="en-US" sz="3078" spc="-18" dirty="0">
                <a:solidFill>
                  <a:srgbClr val="145757"/>
                </a:solidFill>
                <a:latin typeface="Inter Bold"/>
              </a:rPr>
              <a:t> </a:t>
            </a:r>
            <a:r>
              <a:rPr lang="en-US" sz="3078" spc="-18" dirty="0" err="1">
                <a:solidFill>
                  <a:srgbClr val="145757"/>
                </a:solidFill>
                <a:latin typeface="Inter Bold"/>
              </a:rPr>
              <a:t>disiplin</a:t>
            </a:r>
            <a:r>
              <a:rPr lang="en-US" sz="3078" spc="-18" dirty="0">
                <a:solidFill>
                  <a:srgbClr val="145757"/>
                </a:solidFill>
                <a:latin typeface="Inter Bold"/>
              </a:rPr>
              <a:t> </a:t>
            </a:r>
            <a:r>
              <a:rPr lang="en-US" sz="3078" spc="-18" dirty="0" err="1">
                <a:solidFill>
                  <a:srgbClr val="145757"/>
                </a:solidFill>
                <a:latin typeface="Inter Bold"/>
              </a:rPr>
              <a:t>pegawai</a:t>
            </a:r>
            <a:r>
              <a:rPr lang="en-US" sz="3078" spc="-18" dirty="0">
                <a:solidFill>
                  <a:srgbClr val="145757"/>
                </a:solidFill>
                <a:latin typeface="Inter Bold"/>
              </a:rPr>
              <a:t> ASN</a:t>
            </a:r>
          </a:p>
          <a:p>
            <a:pPr>
              <a:lnSpc>
                <a:spcPts val="4371"/>
              </a:lnSpc>
            </a:pPr>
            <a:endParaRPr lang="en-US" sz="3078" spc="-18" dirty="0">
              <a:solidFill>
                <a:srgbClr val="145757"/>
              </a:solidFill>
              <a:latin typeface="Inter Bold"/>
            </a:endParaRPr>
          </a:p>
          <a:p>
            <a:pPr>
              <a:lnSpc>
                <a:spcPts val="4371"/>
              </a:lnSpc>
            </a:pPr>
            <a:endParaRPr lang="en-US" sz="3078" spc="-18" dirty="0">
              <a:solidFill>
                <a:srgbClr val="145757"/>
              </a:solidFill>
              <a:latin typeface="Inter Bold"/>
            </a:endParaRPr>
          </a:p>
          <a:p>
            <a:pPr marL="0" lvl="0" indent="0">
              <a:lnSpc>
                <a:spcPts val="4371"/>
              </a:lnSpc>
            </a:pPr>
            <a:endParaRPr lang="en-US" sz="3078" spc="-18" dirty="0">
              <a:solidFill>
                <a:srgbClr val="145757"/>
              </a:solidFill>
              <a:latin typeface="Inter Bo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p:nvPr/>
        </p:nvSpPr>
        <p:spPr>
          <a:xfrm flipH="1">
            <a:off x="10072517" y="0"/>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6" name="TextBox 5"/>
          <p:cNvSpPr txBox="1"/>
          <p:nvPr/>
        </p:nvSpPr>
        <p:spPr>
          <a:xfrm>
            <a:off x="152400" y="2551190"/>
            <a:ext cx="18135600" cy="7697710"/>
          </a:xfrm>
          <a:prstGeom prst="rect">
            <a:avLst/>
          </a:prstGeom>
          <a:noFill/>
        </p:spPr>
        <p:txBody>
          <a:bodyPr wrap="square" lIns="163284" tIns="81642" rIns="163284" bIns="81642" rtlCol="0">
            <a:spAutoFit/>
          </a:bodyPr>
          <a:lstStyle/>
          <a:p>
            <a:pPr marL="608915" indent="-608915" defTabSz="1631710">
              <a:spcBef>
                <a:spcPts val="893"/>
              </a:spcBef>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1.Latar belakang perbuatannya :</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Terpaksa dilakukan atau tidak.</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Disengaja atau tidak.</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Direncanakan atau tidak.</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Ada atau tidak keuantungan ybs / orang lain atas perbuatan tsb.</a:t>
            </a:r>
          </a:p>
          <a:p>
            <a:pPr marL="608915" indent="-608915" defTabSz="1631710">
              <a:spcBef>
                <a:spcPts val="893"/>
              </a:spcBef>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2. Berat / ringannya dan banyaknya pelanggaran :</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Pernah dilakukan PNS atau tidak.</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Bertentangan atau tidak dengan program pemerintah.</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Melanggar prinsip-pronsip kenegaraan atau tidak.</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Resistensi tinggi atau tidak terhadap PNS lain atau masyarakat.</a:t>
            </a:r>
          </a:p>
          <a:p>
            <a:pPr marL="608915" indent="-608915" defTabSz="1631710">
              <a:spcBef>
                <a:spcPts val="893"/>
              </a:spcBef>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3. Akibat pelanggaran :</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Ada dampak negatif terhadap unit kerja / Instansi / Pemerintah.</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Menurunkan citra negatif PNS pada unit kerja / Instansi/ Pemerintah.</a:t>
            </a:r>
          </a:p>
          <a:p>
            <a:pPr marL="1425337" lvl="1" indent="-608915" defTabSz="1631710">
              <a:spcBef>
                <a:spcPts val="893"/>
              </a:spcBef>
              <a:buFont typeface="Trebuchet MS" panose="020B0603020202020204" pitchFamily="34" charset="0"/>
              <a:buChar char="•"/>
              <a:tabLst>
                <a:tab pos="608915" algn="l"/>
                <a:tab pos="2240625" algn="l"/>
                <a:tab pos="3872335" algn="l"/>
                <a:tab pos="5504045" algn="l"/>
                <a:tab pos="7135755" algn="l"/>
                <a:tab pos="8767466" algn="l"/>
                <a:tab pos="10399176" algn="l"/>
                <a:tab pos="12030886" algn="l"/>
                <a:tab pos="13662596" algn="l"/>
                <a:tab pos="15294306" algn="l"/>
                <a:tab pos="16926016" algn="l"/>
                <a:tab pos="18557727" algn="l"/>
              </a:tabLst>
            </a:pPr>
            <a:r>
              <a:rPr lang="id-ID" sz="2800" b="1" noProof="1">
                <a:latin typeface="Tahoma" panose="020B0604030504040204" pitchFamily="34" charset="0"/>
                <a:ea typeface="Tahoma" panose="020B0604030504040204" pitchFamily="34" charset="0"/>
                <a:cs typeface="Tahoma" panose="020B0604030504040204" pitchFamily="34" charset="0"/>
              </a:rPr>
              <a:t>Menghalangi pelaksanaan tugas unit kerja / Instansi / Pemerintah.</a:t>
            </a:r>
          </a:p>
        </p:txBody>
      </p:sp>
      <p:sp>
        <p:nvSpPr>
          <p:cNvPr id="4" name="Cloud Callout 3"/>
          <p:cNvSpPr/>
          <p:nvPr/>
        </p:nvSpPr>
        <p:spPr>
          <a:xfrm>
            <a:off x="553232" y="352743"/>
            <a:ext cx="10210800" cy="1971357"/>
          </a:xfrm>
          <a:prstGeom prst="cloudCallout">
            <a:avLst>
              <a:gd name="adj1" fmla="val 63925"/>
              <a:gd name="adj2" fmla="val 15143"/>
            </a:avLst>
          </a:prstGeo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lIns="163284" tIns="81642" rIns="163284" bIns="81642" rtlCol="0" anchor="ctr"/>
          <a:lstStyle/>
          <a:p>
            <a:pPr algn="ctr"/>
            <a:endParaRPr lang="en-US" sz="3200" noProof="1">
              <a:ln>
                <a:solidFill>
                  <a:schemeClr val="bg1"/>
                </a:solidFill>
              </a:ln>
              <a:solidFill>
                <a:schemeClr val="tx1"/>
              </a:solidFill>
              <a:cs typeface="Arial" pitchFamily="34" charset="0"/>
            </a:endParaRPr>
          </a:p>
          <a:p>
            <a:pPr algn="ctr"/>
            <a:r>
              <a:rPr lang="id-ID" sz="3200" noProof="1">
                <a:ln>
                  <a:solidFill>
                    <a:schemeClr val="tx1"/>
                  </a:solidFill>
                </a:ln>
                <a:solidFill>
                  <a:schemeClr val="tx1"/>
                </a:solidFill>
                <a:cs typeface="Arial" pitchFamily="34" charset="0"/>
              </a:rPr>
              <a:t>PERTIMBANGAN DLM</a:t>
            </a:r>
            <a:r>
              <a:rPr lang="en-US" sz="3200" noProof="1">
                <a:ln>
                  <a:solidFill>
                    <a:schemeClr val="tx1"/>
                  </a:solidFill>
                </a:ln>
                <a:solidFill>
                  <a:schemeClr val="tx1"/>
                </a:solidFill>
                <a:cs typeface="Arial" pitchFamily="34" charset="0"/>
              </a:rPr>
              <a:t> </a:t>
            </a:r>
            <a:r>
              <a:rPr lang="id-ID" sz="3200" noProof="1">
                <a:ln>
                  <a:solidFill>
                    <a:schemeClr val="tx1"/>
                  </a:solidFill>
                </a:ln>
                <a:solidFill>
                  <a:schemeClr val="tx1"/>
                </a:solidFill>
                <a:cs typeface="Arial" pitchFamily="34" charset="0"/>
              </a:rPr>
              <a:t>MENENTUKAN </a:t>
            </a:r>
            <a:r>
              <a:rPr lang="id-ID" sz="3200" noProof="1">
                <a:ln>
                  <a:solidFill>
                    <a:schemeClr val="tx1"/>
                  </a:solidFill>
                </a:ln>
                <a:solidFill>
                  <a:schemeClr val="tx1"/>
                </a:solidFill>
                <a:cs typeface="Arial" pitchFamily="34" charset="0"/>
              </a:rPr>
              <a:t>JENIS HUKUMAN YANG AKAN DIJATUHKAN</a:t>
            </a:r>
          </a:p>
          <a:p>
            <a:pPr algn="ctr"/>
            <a:endParaRPr lang="en-US" sz="3200" dirty="0">
              <a:cs typeface="Arial" pitchFamily="34" charset="0"/>
            </a:endParaRPr>
          </a:p>
        </p:txBody>
      </p:sp>
      <p:sp>
        <p:nvSpPr>
          <p:cNvPr id="5" name="Freeform 27"/>
          <p:cNvSpPr/>
          <p:nvPr/>
        </p:nvSpPr>
        <p:spPr>
          <a:xfrm>
            <a:off x="11770350" y="38100"/>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5"/>
            <a:stretch>
              <a:fillRect/>
            </a:stretch>
          </a:blipFill>
        </p:spPr>
      </p:sp>
    </p:spTree>
    <p:extLst>
      <p:ext uri="{BB962C8B-B14F-4D97-AF65-F5344CB8AC3E}">
        <p14:creationId xmlns:p14="http://schemas.microsoft.com/office/powerpoint/2010/main" val="631734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mplop Surat Clip Art-vektor Clip Art-vektor Gratis Download Gratis"/>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26641" y="3306462"/>
            <a:ext cx="12034722"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171700"/>
            <a:ext cx="18288000" cy="8128597"/>
          </a:xfrm>
          <a:prstGeom prst="rect">
            <a:avLst/>
          </a:prstGeom>
          <a:noFill/>
        </p:spPr>
        <p:txBody>
          <a:bodyPr wrap="square" lIns="163284" tIns="81642" rIns="163284" bIns="81642" rtlCol="0">
            <a:spAutoFit/>
          </a:bodyPr>
          <a:lstStyle/>
          <a:p>
            <a:pPr defTabSz="1631710">
              <a:spcAft>
                <a:spcPts val="1071"/>
              </a:spcAft>
            </a:pPr>
            <a:endParaRPr lang="en-US" sz="2900" b="1" noProof="1">
              <a:latin typeface="Arial Rounded MT Bold" panose="020F0704030504030204" pitchFamily="34" charset="0"/>
            </a:endParaRPr>
          </a:p>
          <a:p>
            <a:pPr defTabSz="1631710">
              <a:spcAft>
                <a:spcPts val="1071"/>
              </a:spcAft>
            </a:pPr>
            <a:endParaRPr lang="en-US" sz="2900" b="1" noProof="1">
              <a:latin typeface="Arial Rounded MT Bold" panose="020F0704030504030204" pitchFamily="34" charset="0"/>
            </a:endParaRPr>
          </a:p>
          <a:p>
            <a:pPr marL="612317" indent="-612317" defTabSz="1631710">
              <a:spcAft>
                <a:spcPts val="1071"/>
              </a:spcAft>
              <a:buFontTx/>
              <a:buAutoNum type="arabicPeriod"/>
            </a:pPr>
            <a:r>
              <a:rPr lang="id-ID" sz="2900" b="1" noProof="1">
                <a:latin typeface="Arial Rounded MT Bold" panose="020F0704030504030204" pitchFamily="34" charset="0"/>
              </a:rPr>
              <a:t>Pada perinsipnya, SK hukuman disiplin diserahkan langsung kepada  yang </a:t>
            </a:r>
            <a:r>
              <a:rPr lang="id-ID" sz="2900" b="1" noProof="1">
                <a:latin typeface="Arial Rounded MT Bold" panose="020F0704030504030204" pitchFamily="34" charset="0"/>
              </a:rPr>
              <a:t>dihukum </a:t>
            </a:r>
            <a:endParaRPr lang="en-US" sz="2900" b="1" noProof="1" smtClean="0">
              <a:latin typeface="Arial Rounded MT Bold" panose="020F0704030504030204" pitchFamily="34" charset="0"/>
            </a:endParaRPr>
          </a:p>
          <a:p>
            <a:pPr defTabSz="1631710">
              <a:spcAft>
                <a:spcPts val="1071"/>
              </a:spcAft>
            </a:pPr>
            <a:r>
              <a:rPr lang="en-US" sz="2900" b="1" noProof="1">
                <a:latin typeface="Arial Rounded MT Bold" panose="020F0704030504030204" pitchFamily="34" charset="0"/>
              </a:rPr>
              <a:t> </a:t>
            </a:r>
            <a:r>
              <a:rPr lang="en-US" sz="2900" b="1" noProof="1" smtClean="0">
                <a:latin typeface="Arial Rounded MT Bold" panose="020F0704030504030204" pitchFamily="34" charset="0"/>
              </a:rPr>
              <a:t>     </a:t>
            </a:r>
            <a:r>
              <a:rPr lang="id-ID" sz="2900" b="1" noProof="1" smtClean="0">
                <a:latin typeface="Arial Rounded MT Bold" panose="020F0704030504030204" pitchFamily="34" charset="0"/>
              </a:rPr>
              <a:t>(</a:t>
            </a:r>
            <a:r>
              <a:rPr lang="id-ID" sz="2900" b="1" noProof="1">
                <a:latin typeface="Arial Rounded MT Bold" panose="020F0704030504030204" pitchFamily="34" charset="0"/>
              </a:rPr>
              <a:t>Psl. 3</a:t>
            </a:r>
            <a:r>
              <a:rPr lang="en-US" altLang="id-ID" sz="2900" b="1" noProof="1">
                <a:latin typeface="Arial Rounded MT Bold" panose="020F0704030504030204" pitchFamily="34" charset="0"/>
              </a:rPr>
              <a:t>7</a:t>
            </a:r>
            <a:r>
              <a:rPr lang="id-ID" sz="2900" b="1" noProof="1">
                <a:latin typeface="Arial Rounded MT Bold" panose="020F0704030504030204" pitchFamily="34" charset="0"/>
              </a:rPr>
              <a:t> ayat 2). </a:t>
            </a:r>
          </a:p>
          <a:p>
            <a:pPr marL="612317" indent="-612317" defTabSz="1631710">
              <a:spcAft>
                <a:spcPts val="1071"/>
              </a:spcAft>
              <a:buAutoNum type="arabicPeriod" startAt="2"/>
            </a:pPr>
            <a:r>
              <a:rPr lang="id-ID" sz="2900" b="1" noProof="1" smtClean="0">
                <a:latin typeface="Arial Rounded MT Bold" panose="020F0704030504030204" pitchFamily="34" charset="0"/>
              </a:rPr>
              <a:t>SK </a:t>
            </a:r>
            <a:r>
              <a:rPr lang="id-ID" sz="2900" b="1" noProof="1">
                <a:latin typeface="Arial Rounded MT Bold" panose="020F0704030504030204" pitchFamily="34" charset="0"/>
              </a:rPr>
              <a:t>hukuman disiplin diserahkan kepada ybs dalam tempo 14 hari setelah </a:t>
            </a:r>
            <a:r>
              <a:rPr lang="id-ID" sz="2900" b="1" noProof="1">
                <a:latin typeface="Arial Rounded MT Bold" panose="020F0704030504030204" pitchFamily="34" charset="0"/>
              </a:rPr>
              <a:t>ditetapkan </a:t>
            </a:r>
            <a:endParaRPr lang="en-US" sz="2900" b="1" noProof="1" smtClean="0">
              <a:latin typeface="Arial Rounded MT Bold" panose="020F0704030504030204" pitchFamily="34" charset="0"/>
            </a:endParaRPr>
          </a:p>
          <a:p>
            <a:pPr defTabSz="1631710">
              <a:spcAft>
                <a:spcPts val="1071"/>
              </a:spcAft>
            </a:pPr>
            <a:r>
              <a:rPr lang="en-US" sz="2900" b="1" noProof="1">
                <a:latin typeface="Arial Rounded MT Bold" panose="020F0704030504030204" pitchFamily="34" charset="0"/>
              </a:rPr>
              <a:t> </a:t>
            </a:r>
            <a:r>
              <a:rPr lang="en-US" sz="2900" b="1" noProof="1" smtClean="0">
                <a:latin typeface="Arial Rounded MT Bold" panose="020F0704030504030204" pitchFamily="34" charset="0"/>
              </a:rPr>
              <a:t>     </a:t>
            </a:r>
            <a:r>
              <a:rPr lang="id-ID" sz="2900" b="1" noProof="1" smtClean="0">
                <a:latin typeface="Arial Rounded MT Bold" panose="020F0704030504030204" pitchFamily="34" charset="0"/>
              </a:rPr>
              <a:t>(</a:t>
            </a:r>
            <a:r>
              <a:rPr lang="id-ID" sz="2900" b="1" noProof="1">
                <a:latin typeface="Arial Rounded MT Bold" panose="020F0704030504030204" pitchFamily="34" charset="0"/>
              </a:rPr>
              <a:t>Psl. 3</a:t>
            </a:r>
            <a:r>
              <a:rPr lang="en-US" altLang="id-ID" sz="2900" b="1" noProof="1">
                <a:latin typeface="Arial Rounded MT Bold" panose="020F0704030504030204" pitchFamily="34" charset="0"/>
              </a:rPr>
              <a:t>7</a:t>
            </a:r>
            <a:r>
              <a:rPr lang="id-ID" sz="2900" b="1" noProof="1">
                <a:latin typeface="Arial Rounded MT Bold" panose="020F0704030504030204" pitchFamily="34" charset="0"/>
              </a:rPr>
              <a:t> ayat 3).</a:t>
            </a:r>
          </a:p>
          <a:p>
            <a:pPr marL="612317" indent="-612317" defTabSz="1631710">
              <a:spcAft>
                <a:spcPts val="1071"/>
              </a:spcAft>
            </a:pPr>
            <a:r>
              <a:rPr lang="id-ID" sz="2900" b="1" noProof="1">
                <a:latin typeface="Arial Rounded MT Bold" panose="020F0704030504030204" pitchFamily="34" charset="0"/>
              </a:rPr>
              <a:t>3.  Dalam hal PNS yang dihukum tidak berada di kantor atau tidak bersedia  hadir untuk menerima SK  hukuman disiplin,  maka dibuat surat panggilan secara tertulis (Psl. 3</a:t>
            </a:r>
            <a:r>
              <a:rPr lang="en-US" altLang="id-ID" sz="2900" b="1" noProof="1">
                <a:latin typeface="Arial Rounded MT Bold" panose="020F0704030504030204" pitchFamily="34" charset="0"/>
              </a:rPr>
              <a:t>7</a:t>
            </a:r>
            <a:r>
              <a:rPr lang="id-ID" sz="2900" b="1" noProof="1">
                <a:latin typeface="Arial Rounded MT Bold" panose="020F0704030504030204" pitchFamily="34" charset="0"/>
              </a:rPr>
              <a:t> ayat 4).</a:t>
            </a:r>
          </a:p>
          <a:p>
            <a:pPr marL="612317" indent="-612317" defTabSz="1631710">
              <a:spcAft>
                <a:spcPts val="1071"/>
              </a:spcAft>
            </a:pPr>
            <a:r>
              <a:rPr lang="id-ID" sz="2900" b="1" noProof="1">
                <a:latin typeface="Arial Rounded MT Bold" panose="020F0704030504030204" pitchFamily="34" charset="0"/>
              </a:rPr>
              <a:t> 4.  Apabila ybs tidak hadir  pada tanggal yang ditentukan dalam surat panggilan, maka SK dikirim ke alamat domisili ybs  terakhir dilaporkan di kantor, dgn demikian dianggap telah diterima</a:t>
            </a:r>
          </a:p>
          <a:p>
            <a:pPr marL="612317" indent="-612317" defTabSz="1631710">
              <a:spcAft>
                <a:spcPts val="1071"/>
              </a:spcAft>
            </a:pPr>
            <a:r>
              <a:rPr lang="id-ID" sz="2900" b="1" noProof="1">
                <a:latin typeface="Arial Rounded MT Bold" panose="020F0704030504030204" pitchFamily="34" charset="0"/>
              </a:rPr>
              <a:t>     (Psl. 3</a:t>
            </a:r>
            <a:r>
              <a:rPr lang="en-US" altLang="id-ID" sz="2900" b="1" noProof="1">
                <a:latin typeface="Arial Rounded MT Bold" panose="020F0704030504030204" pitchFamily="34" charset="0"/>
              </a:rPr>
              <a:t>7 </a:t>
            </a:r>
            <a:r>
              <a:rPr lang="id-ID" sz="2900" b="1" noProof="1">
                <a:latin typeface="Arial Rounded MT Bold" panose="020F0704030504030204" pitchFamily="34" charset="0"/>
              </a:rPr>
              <a:t>ayat 4).</a:t>
            </a:r>
            <a:endParaRPr lang="en-US" sz="2900" b="1" noProof="1">
              <a:latin typeface="Arial Rounded MT Bold" panose="020F0704030504030204" pitchFamily="34" charset="0"/>
            </a:endParaRPr>
          </a:p>
          <a:p>
            <a:pPr marL="612317" indent="-612317" defTabSz="1631710">
              <a:spcAft>
                <a:spcPts val="1071"/>
              </a:spcAft>
            </a:pPr>
            <a:r>
              <a:rPr lang="id-ID" sz="2900" b="1" noProof="1">
                <a:latin typeface="Arial Rounded MT Bold" panose="020F0704030504030204" pitchFamily="34" charset="0"/>
              </a:rPr>
              <a:t>5. </a:t>
            </a:r>
            <a:r>
              <a:rPr lang="en-US" sz="2900" b="1" noProof="1">
                <a:latin typeface="Arial Rounded MT Bold" panose="020F0704030504030204" pitchFamily="34" charset="0"/>
              </a:rPr>
              <a:t>	</a:t>
            </a:r>
            <a:r>
              <a:rPr lang="id-ID" sz="2900" b="1" noProof="1">
                <a:latin typeface="Arial Rounded MT Bold" panose="020F0704030504030204" pitchFamily="34" charset="0"/>
              </a:rPr>
              <a:t>PNS yg dijatuhi hukuman disiplin pemberhentian, sejak menerima SK atau dianggap telah diterima, tidak dapat bekerja dan tidak dapat dibayarkan gajinya lagi, kecuali bagi yang mengajukan banding dan mengajukan permohonan  izin untuk dapat tetap bekerja selama banding serta mendapat izin dari PPK. </a:t>
            </a:r>
          </a:p>
        </p:txBody>
      </p:sp>
      <p:sp>
        <p:nvSpPr>
          <p:cNvPr id="3" name="AutoShape 2" descr="Male Hand Holding Blank Paper Business Card. Vector Abstract Polygon Color  Flat Illustration Isolated On White Background Royalty Free Cliparts,  Vectors, And Stock Illustration. Image 62187970."/>
          <p:cNvSpPr>
            <a:spLocks noChangeAspect="1" noChangeArrowheads="1"/>
          </p:cNvSpPr>
          <p:nvPr/>
        </p:nvSpPr>
        <p:spPr bwMode="auto">
          <a:xfrm>
            <a:off x="311165" y="-204787"/>
            <a:ext cx="593726" cy="4452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63284" tIns="81642" rIns="163284" bIns="81642" numCol="1" anchor="t" anchorCtr="0" compatLnSpc="1">
            <a:prstTxWarp prst="textNoShape">
              <a:avLst/>
            </a:prstTxWarp>
          </a:bodyPr>
          <a:lstStyle/>
          <a:p>
            <a:endParaRPr lang="en-US"/>
          </a:p>
        </p:txBody>
      </p:sp>
      <p:pic>
        <p:nvPicPr>
          <p:cNvPr id="4099" name="Picture 3" descr="C:\Users\1\Documents\design PPT\male-hand-holding-big-blank-paper-vector-abstract-polygon-color-flat-illustration-isolated-white-background-76796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79"/>
            <a:ext cx="13639800" cy="29479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5800" y="571500"/>
            <a:ext cx="7025738" cy="1488318"/>
          </a:xfrm>
          <a:prstGeom prst="rect">
            <a:avLst/>
          </a:prstGeom>
          <a:noFill/>
        </p:spPr>
        <p:txBody>
          <a:bodyPr wrap="square" lIns="163284" tIns="81642" rIns="163284" bIns="81642" rtlCol="0">
            <a:spAutoFit/>
          </a:bodyPr>
          <a:lstStyle/>
          <a:p>
            <a:pPr algn="ctr"/>
            <a:r>
              <a:rPr lang="en-US" sz="4300" dirty="0">
                <a:latin typeface="Arial Black" pitchFamily="34" charset="0"/>
              </a:rPr>
              <a:t>PENYERAHAN SK HUKUMAN DISIPLIN</a:t>
            </a:r>
            <a:endParaRPr lang="en-US" sz="4300" dirty="0">
              <a:latin typeface="Arial Black" pitchFamily="34" charset="0"/>
            </a:endParaRPr>
          </a:p>
        </p:txBody>
      </p:sp>
      <p:sp>
        <p:nvSpPr>
          <p:cNvPr id="7" name="Freeform 27"/>
          <p:cNvSpPr/>
          <p:nvPr/>
        </p:nvSpPr>
        <p:spPr>
          <a:xfrm>
            <a:off x="11978738" y="547733"/>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5"/>
            <a:stretch>
              <a:fillRect/>
            </a:stretch>
          </a:blipFill>
        </p:spPr>
      </p:sp>
    </p:spTree>
    <p:extLst>
      <p:ext uri="{BB962C8B-B14F-4D97-AF65-F5344CB8AC3E}">
        <p14:creationId xmlns:p14="http://schemas.microsoft.com/office/powerpoint/2010/main" val="706510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Keberatan, Banding, dan Peninjauan Kembali – BANTUAN PAJAK : 0812-90403171  (Tlp, WA, SMS on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40" y="2324100"/>
            <a:ext cx="9906000" cy="83439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3"/>
          <p:cNvSpPr/>
          <p:nvPr/>
        </p:nvSpPr>
        <p:spPr>
          <a:xfrm>
            <a:off x="-2438400" y="-122830"/>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Rounded Rectangle 5"/>
          <p:cNvSpPr/>
          <p:nvPr/>
        </p:nvSpPr>
        <p:spPr>
          <a:xfrm>
            <a:off x="10972800" y="2324100"/>
            <a:ext cx="6553200" cy="73479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r>
              <a:rPr lang="en-US" altLang="id-ID" sz="4000" noProof="1">
                <a:solidFill>
                  <a:prstClr val="black"/>
                </a:solidFill>
                <a:latin typeface="Arial Rounded MT Bold" panose="020F0704030504030204" pitchFamily="34" charset="0"/>
              </a:rPr>
              <a:t>Diatur dengan Peraturan Pemerintah Nomor 79 Tahun 2021 tentang Upaya Administratif dan Badan Pertimbangan ASN</a:t>
            </a:r>
            <a:endParaRPr lang="en-US" sz="4000" dirty="0">
              <a:latin typeface="Arial Rounded MT Bold" panose="020F0704030504030204" pitchFamily="34" charset="0"/>
            </a:endParaRPr>
          </a:p>
          <a:p>
            <a:pPr algn="ctr"/>
            <a:endParaRPr lang="en-US" sz="3600" dirty="0"/>
          </a:p>
        </p:txBody>
      </p:sp>
      <p:sp>
        <p:nvSpPr>
          <p:cNvPr id="8" name="Freeform 27"/>
          <p:cNvSpPr/>
          <p:nvPr/>
        </p:nvSpPr>
        <p:spPr>
          <a:xfrm>
            <a:off x="11846550" y="-30079"/>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5"/>
            <a:stretch>
              <a:fillRect/>
            </a:stretch>
          </a:blipFill>
        </p:spPr>
      </p:sp>
      <p:grpSp>
        <p:nvGrpSpPr>
          <p:cNvPr id="9" name="Group 14"/>
          <p:cNvGrpSpPr/>
          <p:nvPr/>
        </p:nvGrpSpPr>
        <p:grpSpPr>
          <a:xfrm rot="5400000">
            <a:off x="6502349" y="-2566948"/>
            <a:ext cx="1608729" cy="6874972"/>
            <a:chOff x="0" y="-47625"/>
            <a:chExt cx="660400" cy="1878761"/>
          </a:xfrm>
        </p:grpSpPr>
        <p:sp>
          <p:nvSpPr>
            <p:cNvPr id="10" name="Freeform 15"/>
            <p:cNvSpPr/>
            <p:nvPr/>
          </p:nvSpPr>
          <p:spPr>
            <a:xfrm>
              <a:off x="0" y="0"/>
              <a:ext cx="660400" cy="1831136"/>
            </a:xfrm>
            <a:custGeom>
              <a:avLst/>
              <a:gdLst/>
              <a:ahLst/>
              <a:cxnLst/>
              <a:rect l="l" t="t" r="r" b="b"/>
              <a:pathLst>
                <a:path w="660400" h="1831136">
                  <a:moveTo>
                    <a:pt x="220252" y="1812067"/>
                  </a:moveTo>
                  <a:cubicBezTo>
                    <a:pt x="254109" y="1823581"/>
                    <a:pt x="292600" y="1831136"/>
                    <a:pt x="330378" y="1831136"/>
                  </a:cubicBezTo>
                  <a:cubicBezTo>
                    <a:pt x="368157" y="1831136"/>
                    <a:pt x="404509" y="1824660"/>
                    <a:pt x="438009" y="1813146"/>
                  </a:cubicBezTo>
                  <a:cubicBezTo>
                    <a:pt x="438723" y="1812786"/>
                    <a:pt x="439435" y="1812786"/>
                    <a:pt x="440148" y="1812427"/>
                  </a:cubicBezTo>
                  <a:cubicBezTo>
                    <a:pt x="565955" y="1766372"/>
                    <a:pt x="658618" y="1644758"/>
                    <a:pt x="660400" y="1480014"/>
                  </a:cubicBezTo>
                  <a:lnTo>
                    <a:pt x="660400" y="0"/>
                  </a:lnTo>
                  <a:lnTo>
                    <a:pt x="0" y="0"/>
                  </a:lnTo>
                  <a:lnTo>
                    <a:pt x="0" y="1478916"/>
                  </a:lnTo>
                  <a:cubicBezTo>
                    <a:pt x="1782" y="1645476"/>
                    <a:pt x="93019" y="1767092"/>
                    <a:pt x="220252" y="1812067"/>
                  </a:cubicBezTo>
                  <a:close/>
                </a:path>
              </a:pathLst>
            </a:custGeom>
            <a:gradFill rotWithShape="1">
              <a:gsLst>
                <a:gs pos="0">
                  <a:srgbClr val="EEEEEE">
                    <a:alpha val="0"/>
                  </a:srgbClr>
                </a:gs>
                <a:gs pos="50000">
                  <a:srgbClr val="FDEFC6">
                    <a:alpha val="100000"/>
                  </a:srgbClr>
                </a:gs>
                <a:gs pos="100000">
                  <a:srgbClr val="FFCB30">
                    <a:alpha val="100000"/>
                  </a:srgbClr>
                </a:gs>
              </a:gsLst>
              <a:lin ang="5400000"/>
            </a:gradFill>
          </p:spPr>
          <p:txBody>
            <a:bodyPr/>
            <a:lstStyle/>
            <a:p>
              <a:endParaRPr lang="en-US" dirty="0"/>
            </a:p>
          </p:txBody>
        </p:sp>
        <p:sp>
          <p:nvSpPr>
            <p:cNvPr id="11" name="TextBox 16"/>
            <p:cNvSpPr txBox="1"/>
            <p:nvPr/>
          </p:nvSpPr>
          <p:spPr>
            <a:xfrm>
              <a:off x="0" y="-47625"/>
              <a:ext cx="660400" cy="1751761"/>
            </a:xfrm>
            <a:prstGeom prst="rect">
              <a:avLst/>
            </a:prstGeom>
          </p:spPr>
          <p:txBody>
            <a:bodyPr lIns="50800" tIns="50800" rIns="50800" bIns="50800" rtlCol="0" anchor="ctr"/>
            <a:lstStyle/>
            <a:p>
              <a:pPr algn="ctr">
                <a:lnSpc>
                  <a:spcPts val="3393"/>
                </a:lnSpc>
              </a:pPr>
              <a:endParaRPr/>
            </a:p>
          </p:txBody>
        </p:sp>
      </p:grpSp>
      <p:sp>
        <p:nvSpPr>
          <p:cNvPr id="3" name="TextBox 2"/>
          <p:cNvSpPr txBox="1"/>
          <p:nvPr/>
        </p:nvSpPr>
        <p:spPr>
          <a:xfrm>
            <a:off x="4333960" y="485815"/>
            <a:ext cx="8087436" cy="769441"/>
          </a:xfrm>
          <a:prstGeom prst="rect">
            <a:avLst/>
          </a:prstGeom>
          <a:noFill/>
        </p:spPr>
        <p:txBody>
          <a:bodyPr wrap="square" rtlCol="0">
            <a:spAutoFit/>
          </a:bodyPr>
          <a:lstStyle/>
          <a:p>
            <a:r>
              <a:rPr lang="en-US" sz="4400" dirty="0" err="1" smtClean="0">
                <a:latin typeface="Arial Black" pitchFamily="34" charset="0"/>
              </a:rPr>
              <a:t>Keberatan</a:t>
            </a:r>
            <a:r>
              <a:rPr lang="en-US" sz="4400" dirty="0" smtClean="0">
                <a:latin typeface="Arial Black" pitchFamily="34" charset="0"/>
              </a:rPr>
              <a:t> / Banding</a:t>
            </a:r>
            <a:endParaRPr lang="en-US" sz="4400" dirty="0">
              <a:latin typeface="Arial Black" pitchFamily="34" charset="0"/>
            </a:endParaRPr>
          </a:p>
        </p:txBody>
      </p:sp>
    </p:spTree>
    <p:extLst>
      <p:ext uri="{BB962C8B-B14F-4D97-AF65-F5344CB8AC3E}">
        <p14:creationId xmlns:p14="http://schemas.microsoft.com/office/powerpoint/2010/main" val="3728266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488" r="-59751" b="-15371"/>
            </a:stretch>
          </a:blipFill>
        </p:spPr>
      </p:sp>
      <p:sp>
        <p:nvSpPr>
          <p:cNvPr id="3" name="Freeform 3"/>
          <p:cNvSpPr/>
          <p:nvPr/>
        </p:nvSpPr>
        <p:spPr>
          <a:xfrm rot="5400000">
            <a:off x="4381895" y="4861024"/>
            <a:ext cx="16230600" cy="1050482"/>
          </a:xfrm>
          <a:custGeom>
            <a:avLst/>
            <a:gdLst/>
            <a:ahLst/>
            <a:cxnLst/>
            <a:rect l="l" t="t" r="r" b="b"/>
            <a:pathLst>
              <a:path w="16230600" h="1050482">
                <a:moveTo>
                  <a:pt x="0" y="0"/>
                </a:moveTo>
                <a:lnTo>
                  <a:pt x="16230600" y="0"/>
                </a:lnTo>
                <a:lnTo>
                  <a:pt x="16230600" y="1050482"/>
                </a:lnTo>
                <a:lnTo>
                  <a:pt x="0" y="1050482"/>
                </a:lnTo>
                <a:lnTo>
                  <a:pt x="0" y="0"/>
                </a:lnTo>
                <a:close/>
              </a:path>
            </a:pathLst>
          </a:custGeom>
          <a:blipFill>
            <a:blip r:embed="rId3">
              <a:alphaModFix amt="47000"/>
            </a:blip>
            <a:stretch>
              <a:fillRect t="-187767"/>
            </a:stretch>
          </a:blipFill>
        </p:spPr>
      </p:sp>
      <p:grpSp>
        <p:nvGrpSpPr>
          <p:cNvPr id="4" name="Group 4"/>
          <p:cNvGrpSpPr/>
          <p:nvPr/>
        </p:nvGrpSpPr>
        <p:grpSpPr>
          <a:xfrm>
            <a:off x="12214572" y="-786451"/>
            <a:ext cx="8074594" cy="12345434"/>
            <a:chOff x="0" y="0"/>
            <a:chExt cx="2126642" cy="3251472"/>
          </a:xfrm>
        </p:grpSpPr>
        <p:sp>
          <p:nvSpPr>
            <p:cNvPr id="5" name="Freeform 5"/>
            <p:cNvSpPr/>
            <p:nvPr/>
          </p:nvSpPr>
          <p:spPr>
            <a:xfrm>
              <a:off x="0" y="0"/>
              <a:ext cx="2126642" cy="3251472"/>
            </a:xfrm>
            <a:custGeom>
              <a:avLst/>
              <a:gdLst/>
              <a:ahLst/>
              <a:cxnLst/>
              <a:rect l="l" t="t" r="r" b="b"/>
              <a:pathLst>
                <a:path w="2126642" h="3251472">
                  <a:moveTo>
                    <a:pt x="48899" y="0"/>
                  </a:moveTo>
                  <a:lnTo>
                    <a:pt x="2077743" y="0"/>
                  </a:lnTo>
                  <a:cubicBezTo>
                    <a:pt x="2090712" y="0"/>
                    <a:pt x="2103150" y="5152"/>
                    <a:pt x="2112320" y="14322"/>
                  </a:cubicBezTo>
                  <a:cubicBezTo>
                    <a:pt x="2121490" y="23492"/>
                    <a:pt x="2126642" y="35930"/>
                    <a:pt x="2126642" y="48899"/>
                  </a:cubicBezTo>
                  <a:lnTo>
                    <a:pt x="2126642" y="3202573"/>
                  </a:lnTo>
                  <a:cubicBezTo>
                    <a:pt x="2126642" y="3215542"/>
                    <a:pt x="2121490" y="3227980"/>
                    <a:pt x="2112320" y="3237150"/>
                  </a:cubicBezTo>
                  <a:cubicBezTo>
                    <a:pt x="2103150" y="3246320"/>
                    <a:pt x="2090712" y="3251472"/>
                    <a:pt x="2077743" y="3251472"/>
                  </a:cubicBezTo>
                  <a:lnTo>
                    <a:pt x="48899" y="3251472"/>
                  </a:lnTo>
                  <a:cubicBezTo>
                    <a:pt x="35930" y="3251472"/>
                    <a:pt x="23492" y="3246320"/>
                    <a:pt x="14322" y="3237150"/>
                  </a:cubicBezTo>
                  <a:cubicBezTo>
                    <a:pt x="5152" y="3227980"/>
                    <a:pt x="0" y="3215542"/>
                    <a:pt x="0" y="3202573"/>
                  </a:cubicBezTo>
                  <a:lnTo>
                    <a:pt x="0" y="48899"/>
                  </a:lnTo>
                  <a:cubicBezTo>
                    <a:pt x="0" y="35930"/>
                    <a:pt x="5152" y="23492"/>
                    <a:pt x="14322" y="14322"/>
                  </a:cubicBezTo>
                  <a:cubicBezTo>
                    <a:pt x="23492" y="5152"/>
                    <a:pt x="35930" y="0"/>
                    <a:pt x="48899" y="0"/>
                  </a:cubicBezTo>
                  <a:close/>
                </a:path>
              </a:pathLst>
            </a:custGeom>
            <a:gradFill rotWithShape="1">
              <a:gsLst>
                <a:gs pos="0">
                  <a:srgbClr val="FFBC2A">
                    <a:alpha val="100000"/>
                  </a:srgbClr>
                </a:gs>
                <a:gs pos="100000">
                  <a:srgbClr val="FFAF00">
                    <a:alpha val="100000"/>
                  </a:srgbClr>
                </a:gs>
              </a:gsLst>
              <a:lin ang="5400000"/>
            </a:gradFill>
          </p:spPr>
        </p:sp>
        <p:sp>
          <p:nvSpPr>
            <p:cNvPr id="6" name="TextBox 6"/>
            <p:cNvSpPr txBox="1"/>
            <p:nvPr/>
          </p:nvSpPr>
          <p:spPr>
            <a:xfrm>
              <a:off x="0" y="-47625"/>
              <a:ext cx="2126642" cy="3299097"/>
            </a:xfrm>
            <a:prstGeom prst="rect">
              <a:avLst/>
            </a:prstGeom>
          </p:spPr>
          <p:txBody>
            <a:bodyPr lIns="50800" tIns="50800" rIns="50800" bIns="50800" rtlCol="0" anchor="ctr"/>
            <a:lstStyle/>
            <a:p>
              <a:pPr algn="ctr">
                <a:lnSpc>
                  <a:spcPts val="3393"/>
                </a:lnSpc>
              </a:pPr>
              <a:endParaRPr/>
            </a:p>
          </p:txBody>
        </p:sp>
      </p:grpSp>
      <p:sp>
        <p:nvSpPr>
          <p:cNvPr id="7" name="Freeform 7"/>
          <p:cNvSpPr/>
          <p:nvPr/>
        </p:nvSpPr>
        <p:spPr>
          <a:xfrm>
            <a:off x="6743132" y="772659"/>
            <a:ext cx="10942878" cy="6716192"/>
          </a:xfrm>
          <a:custGeom>
            <a:avLst/>
            <a:gdLst/>
            <a:ahLst/>
            <a:cxnLst/>
            <a:rect l="l" t="t" r="r" b="b"/>
            <a:pathLst>
              <a:path w="10942878" h="6716192">
                <a:moveTo>
                  <a:pt x="0" y="0"/>
                </a:moveTo>
                <a:lnTo>
                  <a:pt x="10942879" y="0"/>
                </a:lnTo>
                <a:lnTo>
                  <a:pt x="10942879" y="6716191"/>
                </a:lnTo>
                <a:lnTo>
                  <a:pt x="0" y="6716191"/>
                </a:lnTo>
                <a:lnTo>
                  <a:pt x="0" y="0"/>
                </a:lnTo>
                <a:close/>
              </a:path>
            </a:pathLst>
          </a:custGeom>
          <a:blipFill>
            <a:blip r:embed="rId4"/>
            <a:stretch>
              <a:fillRect/>
            </a:stretch>
          </a:blipFill>
        </p:spPr>
      </p:sp>
      <p:grpSp>
        <p:nvGrpSpPr>
          <p:cNvPr id="8" name="Group 8"/>
          <p:cNvGrpSpPr/>
          <p:nvPr/>
        </p:nvGrpSpPr>
        <p:grpSpPr>
          <a:xfrm>
            <a:off x="14250703" y="8166193"/>
            <a:ext cx="8074594" cy="1499326"/>
            <a:chOff x="0" y="0"/>
            <a:chExt cx="1286205" cy="238828"/>
          </a:xfrm>
        </p:grpSpPr>
        <p:sp>
          <p:nvSpPr>
            <p:cNvPr id="9" name="Freeform 9"/>
            <p:cNvSpPr/>
            <p:nvPr/>
          </p:nvSpPr>
          <p:spPr>
            <a:xfrm>
              <a:off x="12586" y="0"/>
              <a:ext cx="1261032" cy="238828"/>
            </a:xfrm>
            <a:custGeom>
              <a:avLst/>
              <a:gdLst/>
              <a:ahLst/>
              <a:cxnLst/>
              <a:rect l="l" t="t" r="r" b="b"/>
              <a:pathLst>
                <a:path w="1261032" h="238828">
                  <a:moveTo>
                    <a:pt x="215543" y="0"/>
                  </a:moveTo>
                  <a:lnTo>
                    <a:pt x="1248690" y="0"/>
                  </a:lnTo>
                  <a:cubicBezTo>
                    <a:pt x="1253182" y="0"/>
                    <a:pt x="1257264" y="2610"/>
                    <a:pt x="1259148" y="6688"/>
                  </a:cubicBezTo>
                  <a:cubicBezTo>
                    <a:pt x="1261032" y="10765"/>
                    <a:pt x="1260375" y="15566"/>
                    <a:pt x="1257465" y="18987"/>
                  </a:cubicBezTo>
                  <a:lnTo>
                    <a:pt x="1086573" y="219842"/>
                  </a:lnTo>
                  <a:cubicBezTo>
                    <a:pt x="1076324" y="231887"/>
                    <a:pt x="1061306" y="238828"/>
                    <a:pt x="1045490" y="238828"/>
                  </a:cubicBezTo>
                  <a:lnTo>
                    <a:pt x="12343" y="238828"/>
                  </a:lnTo>
                  <a:cubicBezTo>
                    <a:pt x="7851" y="238828"/>
                    <a:pt x="3769" y="236218"/>
                    <a:pt x="1885" y="232140"/>
                  </a:cubicBezTo>
                  <a:cubicBezTo>
                    <a:pt x="0" y="228063"/>
                    <a:pt x="658" y="223263"/>
                    <a:pt x="3568" y="219842"/>
                  </a:cubicBezTo>
                  <a:lnTo>
                    <a:pt x="174460" y="18987"/>
                  </a:lnTo>
                  <a:cubicBezTo>
                    <a:pt x="184709" y="6941"/>
                    <a:pt x="199727" y="0"/>
                    <a:pt x="215543" y="0"/>
                  </a:cubicBezTo>
                  <a:close/>
                </a:path>
              </a:pathLst>
            </a:custGeom>
            <a:solidFill>
              <a:srgbClr val="F5F5F5"/>
            </a:solidFill>
          </p:spPr>
        </p:sp>
        <p:sp>
          <p:nvSpPr>
            <p:cNvPr id="10" name="TextBox 10"/>
            <p:cNvSpPr txBox="1"/>
            <p:nvPr/>
          </p:nvSpPr>
          <p:spPr>
            <a:xfrm>
              <a:off x="101600" y="-28575"/>
              <a:ext cx="1083005" cy="267403"/>
            </a:xfrm>
            <a:prstGeom prst="rect">
              <a:avLst/>
            </a:prstGeom>
          </p:spPr>
          <p:txBody>
            <a:bodyPr lIns="50800" tIns="50800" rIns="50800" bIns="50800" rtlCol="0" anchor="ctr"/>
            <a:lstStyle/>
            <a:p>
              <a:pPr algn="ctr">
                <a:lnSpc>
                  <a:spcPts val="1960"/>
                </a:lnSpc>
              </a:pPr>
              <a:endParaRPr/>
            </a:p>
          </p:txBody>
        </p:sp>
      </p:grpSp>
      <p:grpSp>
        <p:nvGrpSpPr>
          <p:cNvPr id="11" name="Group 11"/>
          <p:cNvGrpSpPr/>
          <p:nvPr/>
        </p:nvGrpSpPr>
        <p:grpSpPr>
          <a:xfrm>
            <a:off x="8807479" y="1347003"/>
            <a:ext cx="8732271" cy="7359558"/>
            <a:chOff x="0" y="0"/>
            <a:chExt cx="6350000" cy="5351780"/>
          </a:xfrm>
        </p:grpSpPr>
        <p:sp>
          <p:nvSpPr>
            <p:cNvPr id="12" name="Freeform 12"/>
            <p:cNvSpPr/>
            <p:nvPr/>
          </p:nvSpPr>
          <p:spPr>
            <a:xfrm>
              <a:off x="0" y="0"/>
              <a:ext cx="6351270" cy="5351780"/>
            </a:xfrm>
            <a:custGeom>
              <a:avLst/>
              <a:gdLst/>
              <a:ahLst/>
              <a:cxnLst/>
              <a:rect l="l" t="t" r="r" b="b"/>
              <a:pathLst>
                <a:path w="6351270" h="5351780">
                  <a:moveTo>
                    <a:pt x="5858510" y="0"/>
                  </a:moveTo>
                  <a:lnTo>
                    <a:pt x="491490" y="0"/>
                  </a:lnTo>
                  <a:cubicBezTo>
                    <a:pt x="220980" y="0"/>
                    <a:pt x="0" y="220980"/>
                    <a:pt x="0" y="491490"/>
                  </a:cubicBezTo>
                  <a:lnTo>
                    <a:pt x="0" y="3191510"/>
                  </a:lnTo>
                  <a:cubicBezTo>
                    <a:pt x="0" y="3462020"/>
                    <a:pt x="220980" y="3683000"/>
                    <a:pt x="491490" y="3683000"/>
                  </a:cubicBezTo>
                  <a:lnTo>
                    <a:pt x="1841500" y="3683000"/>
                  </a:lnTo>
                  <a:lnTo>
                    <a:pt x="1841500" y="5351780"/>
                  </a:lnTo>
                  <a:lnTo>
                    <a:pt x="3318510" y="3683000"/>
                  </a:lnTo>
                  <a:lnTo>
                    <a:pt x="5859780" y="3683000"/>
                  </a:lnTo>
                  <a:cubicBezTo>
                    <a:pt x="6130290" y="3683000"/>
                    <a:pt x="6351270" y="3462020"/>
                    <a:pt x="6351270" y="3191510"/>
                  </a:cubicBezTo>
                  <a:lnTo>
                    <a:pt x="6351270" y="491490"/>
                  </a:lnTo>
                  <a:cubicBezTo>
                    <a:pt x="6350000" y="220980"/>
                    <a:pt x="6129020" y="0"/>
                    <a:pt x="5858510" y="0"/>
                  </a:cubicBezTo>
                  <a:close/>
                </a:path>
              </a:pathLst>
            </a:custGeom>
            <a:blipFill>
              <a:blip r:embed="rId5"/>
              <a:stretch>
                <a:fillRect l="-33152" t="-38279" r="-41625"/>
              </a:stretch>
            </a:blipFill>
          </p:spPr>
        </p:sp>
      </p:grpSp>
      <p:sp>
        <p:nvSpPr>
          <p:cNvPr id="13" name="AutoShape 13"/>
          <p:cNvSpPr/>
          <p:nvPr/>
        </p:nvSpPr>
        <p:spPr>
          <a:xfrm>
            <a:off x="18135600" y="1024391"/>
            <a:ext cx="0" cy="6089809"/>
          </a:xfrm>
          <a:prstGeom prst="line">
            <a:avLst/>
          </a:prstGeom>
          <a:ln w="28575" cap="flat">
            <a:solidFill>
              <a:srgbClr val="FFFFFF"/>
            </a:solidFill>
            <a:prstDash val="solid"/>
            <a:headEnd type="oval" w="lg" len="lg"/>
            <a:tailEnd type="oval" w="lg" len="lg"/>
          </a:ln>
        </p:spPr>
      </p:sp>
      <p:grpSp>
        <p:nvGrpSpPr>
          <p:cNvPr id="14" name="Group 14"/>
          <p:cNvGrpSpPr/>
          <p:nvPr/>
        </p:nvGrpSpPr>
        <p:grpSpPr>
          <a:xfrm rot="5400000">
            <a:off x="2921861" y="-1587044"/>
            <a:ext cx="2416609" cy="6700697"/>
            <a:chOff x="0" y="0"/>
            <a:chExt cx="660400" cy="1831136"/>
          </a:xfrm>
        </p:grpSpPr>
        <p:sp>
          <p:nvSpPr>
            <p:cNvPr id="15" name="Freeform 15"/>
            <p:cNvSpPr/>
            <p:nvPr/>
          </p:nvSpPr>
          <p:spPr>
            <a:xfrm>
              <a:off x="0" y="0"/>
              <a:ext cx="660400" cy="1831136"/>
            </a:xfrm>
            <a:custGeom>
              <a:avLst/>
              <a:gdLst/>
              <a:ahLst/>
              <a:cxnLst/>
              <a:rect l="l" t="t" r="r" b="b"/>
              <a:pathLst>
                <a:path w="660400" h="1831136">
                  <a:moveTo>
                    <a:pt x="220252" y="1812067"/>
                  </a:moveTo>
                  <a:cubicBezTo>
                    <a:pt x="254109" y="1823581"/>
                    <a:pt x="292600" y="1831136"/>
                    <a:pt x="330378" y="1831136"/>
                  </a:cubicBezTo>
                  <a:cubicBezTo>
                    <a:pt x="368157" y="1831136"/>
                    <a:pt x="404509" y="1824660"/>
                    <a:pt x="438009" y="1813146"/>
                  </a:cubicBezTo>
                  <a:cubicBezTo>
                    <a:pt x="438723" y="1812786"/>
                    <a:pt x="439435" y="1812786"/>
                    <a:pt x="440148" y="1812427"/>
                  </a:cubicBezTo>
                  <a:cubicBezTo>
                    <a:pt x="565955" y="1766372"/>
                    <a:pt x="658618" y="1644758"/>
                    <a:pt x="660400" y="1480014"/>
                  </a:cubicBezTo>
                  <a:lnTo>
                    <a:pt x="660400" y="0"/>
                  </a:lnTo>
                  <a:lnTo>
                    <a:pt x="0" y="0"/>
                  </a:lnTo>
                  <a:lnTo>
                    <a:pt x="0" y="1478916"/>
                  </a:lnTo>
                  <a:cubicBezTo>
                    <a:pt x="1782" y="1645476"/>
                    <a:pt x="93019" y="1767092"/>
                    <a:pt x="220252" y="1812067"/>
                  </a:cubicBezTo>
                  <a:close/>
                </a:path>
              </a:pathLst>
            </a:custGeom>
            <a:gradFill rotWithShape="1">
              <a:gsLst>
                <a:gs pos="0">
                  <a:srgbClr val="EEEEEE">
                    <a:alpha val="0"/>
                  </a:srgbClr>
                </a:gs>
                <a:gs pos="50000">
                  <a:srgbClr val="FDEFC6">
                    <a:alpha val="100000"/>
                  </a:srgbClr>
                </a:gs>
                <a:gs pos="100000">
                  <a:srgbClr val="FFCB30">
                    <a:alpha val="100000"/>
                  </a:srgbClr>
                </a:gs>
              </a:gsLst>
              <a:lin ang="5400000"/>
            </a:gradFill>
          </p:spPr>
        </p:sp>
        <p:sp>
          <p:nvSpPr>
            <p:cNvPr id="16" name="TextBox 16"/>
            <p:cNvSpPr txBox="1"/>
            <p:nvPr/>
          </p:nvSpPr>
          <p:spPr>
            <a:xfrm>
              <a:off x="0" y="-47625"/>
              <a:ext cx="660400" cy="1751761"/>
            </a:xfrm>
            <a:prstGeom prst="rect">
              <a:avLst/>
            </a:prstGeom>
          </p:spPr>
          <p:txBody>
            <a:bodyPr lIns="50800" tIns="50800" rIns="50800" bIns="50800" rtlCol="0" anchor="ctr"/>
            <a:lstStyle/>
            <a:p>
              <a:pPr algn="ctr">
                <a:lnSpc>
                  <a:spcPts val="3393"/>
                </a:lnSpc>
              </a:pPr>
              <a:endParaRPr/>
            </a:p>
          </p:txBody>
        </p:sp>
      </p:grpSp>
      <p:grpSp>
        <p:nvGrpSpPr>
          <p:cNvPr id="17" name="Group 17"/>
          <p:cNvGrpSpPr/>
          <p:nvPr/>
        </p:nvGrpSpPr>
        <p:grpSpPr>
          <a:xfrm>
            <a:off x="8922977" y="9445753"/>
            <a:ext cx="12522296" cy="2325194"/>
            <a:chOff x="0" y="0"/>
            <a:chExt cx="1286205" cy="238828"/>
          </a:xfrm>
        </p:grpSpPr>
        <p:sp>
          <p:nvSpPr>
            <p:cNvPr id="18" name="Freeform 18"/>
            <p:cNvSpPr/>
            <p:nvPr/>
          </p:nvSpPr>
          <p:spPr>
            <a:xfrm>
              <a:off x="5931" y="0"/>
              <a:ext cx="1274343" cy="238828"/>
            </a:xfrm>
            <a:custGeom>
              <a:avLst/>
              <a:gdLst/>
              <a:ahLst/>
              <a:cxnLst/>
              <a:rect l="l" t="t" r="r" b="b"/>
              <a:pathLst>
                <a:path w="1274343" h="238828">
                  <a:moveTo>
                    <a:pt x="209016" y="0"/>
                  </a:moveTo>
                  <a:lnTo>
                    <a:pt x="1268527" y="0"/>
                  </a:lnTo>
                  <a:cubicBezTo>
                    <a:pt x="1270644" y="0"/>
                    <a:pt x="1272567" y="1230"/>
                    <a:pt x="1273455" y="3151"/>
                  </a:cubicBezTo>
                  <a:cubicBezTo>
                    <a:pt x="1274343" y="5073"/>
                    <a:pt x="1274033" y="7335"/>
                    <a:pt x="1272662" y="8947"/>
                  </a:cubicBezTo>
                  <a:lnTo>
                    <a:pt x="1084686" y="229881"/>
                  </a:lnTo>
                  <a:cubicBezTo>
                    <a:pt x="1079857" y="235557"/>
                    <a:pt x="1072780" y="238828"/>
                    <a:pt x="1065327" y="238828"/>
                  </a:cubicBezTo>
                  <a:lnTo>
                    <a:pt x="5816" y="238828"/>
                  </a:lnTo>
                  <a:cubicBezTo>
                    <a:pt x="3699" y="238828"/>
                    <a:pt x="1776" y="237598"/>
                    <a:pt x="888" y="235677"/>
                  </a:cubicBezTo>
                  <a:cubicBezTo>
                    <a:pt x="0" y="233756"/>
                    <a:pt x="310" y="231493"/>
                    <a:pt x="1681" y="229881"/>
                  </a:cubicBezTo>
                  <a:lnTo>
                    <a:pt x="189657" y="8947"/>
                  </a:lnTo>
                  <a:cubicBezTo>
                    <a:pt x="194486" y="3271"/>
                    <a:pt x="201563" y="0"/>
                    <a:pt x="209016"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sp>
        <p:sp>
          <p:nvSpPr>
            <p:cNvPr id="19" name="TextBox 19"/>
            <p:cNvSpPr txBox="1"/>
            <p:nvPr/>
          </p:nvSpPr>
          <p:spPr>
            <a:xfrm>
              <a:off x="101600" y="-28575"/>
              <a:ext cx="1083005" cy="267403"/>
            </a:xfrm>
            <a:prstGeom prst="rect">
              <a:avLst/>
            </a:prstGeom>
          </p:spPr>
          <p:txBody>
            <a:bodyPr lIns="50800" tIns="50800" rIns="50800" bIns="50800" rtlCol="0" anchor="ctr"/>
            <a:lstStyle/>
            <a:p>
              <a:pPr algn="ctr">
                <a:lnSpc>
                  <a:spcPts val="1960"/>
                </a:lnSpc>
              </a:pPr>
              <a:endParaRPr/>
            </a:p>
          </p:txBody>
        </p:sp>
      </p:grpSp>
      <p:sp>
        <p:nvSpPr>
          <p:cNvPr id="20" name="TextBox 20"/>
          <p:cNvSpPr txBox="1"/>
          <p:nvPr/>
        </p:nvSpPr>
        <p:spPr>
          <a:xfrm>
            <a:off x="674499" y="7005759"/>
            <a:ext cx="12799328" cy="2593558"/>
          </a:xfrm>
          <a:prstGeom prst="rect">
            <a:avLst/>
          </a:prstGeom>
        </p:spPr>
        <p:txBody>
          <a:bodyPr lIns="0" tIns="0" rIns="0" bIns="0" rtlCol="0" anchor="t">
            <a:spAutoFit/>
          </a:bodyPr>
          <a:lstStyle/>
          <a:p>
            <a:pPr>
              <a:lnSpc>
                <a:spcPts val="4661"/>
              </a:lnSpc>
            </a:pPr>
            <a:r>
              <a:rPr lang="en-US" sz="3852" dirty="0">
                <a:solidFill>
                  <a:srgbClr val="145757"/>
                </a:solidFill>
                <a:latin typeface="Inter Bold"/>
              </a:rPr>
              <a:t>DAPAT DILIHAT DALAM LINK BERIKUT : </a:t>
            </a:r>
          </a:p>
          <a:p>
            <a:pPr>
              <a:lnSpc>
                <a:spcPts val="7139"/>
              </a:lnSpc>
            </a:pPr>
            <a:r>
              <a:rPr lang="en-US" sz="5900" dirty="0">
                <a:solidFill>
                  <a:srgbClr val="145757"/>
                </a:solidFill>
                <a:latin typeface="Inter Bold"/>
              </a:rPr>
              <a:t>https://bit.ly/form_disiplin</a:t>
            </a:r>
          </a:p>
          <a:p>
            <a:pPr marL="0" lvl="0" indent="0">
              <a:lnSpc>
                <a:spcPts val="8791"/>
              </a:lnSpc>
            </a:pPr>
            <a:endParaRPr lang="en-US" sz="5900" dirty="0">
              <a:solidFill>
                <a:srgbClr val="145757"/>
              </a:solidFill>
              <a:latin typeface="Inter Bold"/>
            </a:endParaRPr>
          </a:p>
        </p:txBody>
      </p:sp>
      <p:sp>
        <p:nvSpPr>
          <p:cNvPr id="21" name="TextBox 21"/>
          <p:cNvSpPr txBox="1"/>
          <p:nvPr/>
        </p:nvSpPr>
        <p:spPr>
          <a:xfrm>
            <a:off x="1376236" y="1385103"/>
            <a:ext cx="6489756" cy="794502"/>
          </a:xfrm>
          <a:prstGeom prst="rect">
            <a:avLst/>
          </a:prstGeom>
        </p:spPr>
        <p:txBody>
          <a:bodyPr lIns="0" tIns="0" rIns="0" bIns="0" rtlCol="0" anchor="t">
            <a:spAutoFit/>
          </a:bodyPr>
          <a:lstStyle/>
          <a:p>
            <a:pPr marL="0" lvl="0" indent="0">
              <a:lnSpc>
                <a:spcPts val="6287"/>
              </a:lnSpc>
            </a:pPr>
            <a:r>
              <a:rPr lang="en-US" sz="5515" spc="-55" dirty="0">
                <a:solidFill>
                  <a:srgbClr val="373737"/>
                </a:solidFill>
                <a:latin typeface="Inter Bold Italics"/>
              </a:rPr>
              <a:t>FORMAT DISIPLIN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5358" y="5111226"/>
            <a:ext cx="6905471" cy="667258"/>
            <a:chOff x="0" y="0"/>
            <a:chExt cx="4205847" cy="406400"/>
          </a:xfrm>
        </p:grpSpPr>
        <p:sp>
          <p:nvSpPr>
            <p:cNvPr id="3" name="Freeform 3"/>
            <p:cNvSpPr/>
            <p:nvPr/>
          </p:nvSpPr>
          <p:spPr>
            <a:xfrm>
              <a:off x="0" y="0"/>
              <a:ext cx="4205847" cy="406400"/>
            </a:xfrm>
            <a:custGeom>
              <a:avLst/>
              <a:gdLst/>
              <a:ahLst/>
              <a:cxnLst/>
              <a:rect l="l" t="t" r="r" b="b"/>
              <a:pathLst>
                <a:path w="4205847" h="406400">
                  <a:moveTo>
                    <a:pt x="4002647" y="0"/>
                  </a:moveTo>
                  <a:cubicBezTo>
                    <a:pt x="4114871" y="0"/>
                    <a:pt x="4205847" y="90976"/>
                    <a:pt x="4205847" y="203200"/>
                  </a:cubicBezTo>
                  <a:cubicBezTo>
                    <a:pt x="4205847" y="315424"/>
                    <a:pt x="4114871" y="406400"/>
                    <a:pt x="4002647" y="406400"/>
                  </a:cubicBezTo>
                  <a:lnTo>
                    <a:pt x="203200" y="406400"/>
                  </a:lnTo>
                  <a:cubicBezTo>
                    <a:pt x="90976" y="406400"/>
                    <a:pt x="0" y="315424"/>
                    <a:pt x="0" y="203200"/>
                  </a:cubicBezTo>
                  <a:cubicBezTo>
                    <a:pt x="0" y="90976"/>
                    <a:pt x="90976" y="0"/>
                    <a:pt x="203200" y="0"/>
                  </a:cubicBezTo>
                  <a:close/>
                </a:path>
              </a:pathLst>
            </a:custGeom>
            <a:solidFill>
              <a:srgbClr val="0E8388"/>
            </a:solidFill>
            <a:ln cap="sq">
              <a:noFill/>
              <a:prstDash val="solid"/>
              <a:miter/>
            </a:ln>
          </p:spPr>
        </p:sp>
        <p:sp>
          <p:nvSpPr>
            <p:cNvPr id="4" name="TextBox 4"/>
            <p:cNvSpPr txBox="1"/>
            <p:nvPr/>
          </p:nvSpPr>
          <p:spPr>
            <a:xfrm>
              <a:off x="0" y="-57150"/>
              <a:ext cx="4205847"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05358" y="6231677"/>
            <a:ext cx="6791713" cy="667258"/>
            <a:chOff x="0" y="0"/>
            <a:chExt cx="4136561" cy="406400"/>
          </a:xfrm>
        </p:grpSpPr>
        <p:sp>
          <p:nvSpPr>
            <p:cNvPr id="6" name="Freeform 6"/>
            <p:cNvSpPr/>
            <p:nvPr/>
          </p:nvSpPr>
          <p:spPr>
            <a:xfrm>
              <a:off x="0" y="0"/>
              <a:ext cx="4136561" cy="406400"/>
            </a:xfrm>
            <a:custGeom>
              <a:avLst/>
              <a:gdLst/>
              <a:ahLst/>
              <a:cxnLst/>
              <a:rect l="l" t="t" r="r" b="b"/>
              <a:pathLst>
                <a:path w="4136561" h="406400">
                  <a:moveTo>
                    <a:pt x="3933361" y="0"/>
                  </a:moveTo>
                  <a:cubicBezTo>
                    <a:pt x="4045585" y="0"/>
                    <a:pt x="4136561" y="90976"/>
                    <a:pt x="4136561" y="203200"/>
                  </a:cubicBezTo>
                  <a:cubicBezTo>
                    <a:pt x="4136561" y="315424"/>
                    <a:pt x="4045585" y="406400"/>
                    <a:pt x="3933361" y="406400"/>
                  </a:cubicBezTo>
                  <a:lnTo>
                    <a:pt x="203200" y="406400"/>
                  </a:lnTo>
                  <a:cubicBezTo>
                    <a:pt x="90976" y="406400"/>
                    <a:pt x="0" y="315424"/>
                    <a:pt x="0" y="203200"/>
                  </a:cubicBezTo>
                  <a:cubicBezTo>
                    <a:pt x="0" y="90976"/>
                    <a:pt x="90976" y="0"/>
                    <a:pt x="203200" y="0"/>
                  </a:cubicBezTo>
                  <a:close/>
                </a:path>
              </a:pathLst>
            </a:custGeom>
            <a:solidFill>
              <a:srgbClr val="0E8388"/>
            </a:solidFill>
          </p:spPr>
        </p:sp>
        <p:sp>
          <p:nvSpPr>
            <p:cNvPr id="7" name="TextBox 7"/>
            <p:cNvSpPr txBox="1"/>
            <p:nvPr/>
          </p:nvSpPr>
          <p:spPr>
            <a:xfrm>
              <a:off x="0" y="-57150"/>
              <a:ext cx="4136561"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05358" y="7308541"/>
            <a:ext cx="6686845" cy="667258"/>
            <a:chOff x="0" y="0"/>
            <a:chExt cx="4072690" cy="406400"/>
          </a:xfrm>
        </p:grpSpPr>
        <p:sp>
          <p:nvSpPr>
            <p:cNvPr id="9" name="Freeform 9"/>
            <p:cNvSpPr/>
            <p:nvPr/>
          </p:nvSpPr>
          <p:spPr>
            <a:xfrm>
              <a:off x="0" y="0"/>
              <a:ext cx="4072690" cy="406400"/>
            </a:xfrm>
            <a:custGeom>
              <a:avLst/>
              <a:gdLst/>
              <a:ahLst/>
              <a:cxnLst/>
              <a:rect l="l" t="t" r="r" b="b"/>
              <a:pathLst>
                <a:path w="4072690" h="406400">
                  <a:moveTo>
                    <a:pt x="3869490" y="0"/>
                  </a:moveTo>
                  <a:cubicBezTo>
                    <a:pt x="3981714" y="0"/>
                    <a:pt x="4072690" y="90976"/>
                    <a:pt x="4072690" y="203200"/>
                  </a:cubicBezTo>
                  <a:cubicBezTo>
                    <a:pt x="4072690" y="315424"/>
                    <a:pt x="3981714" y="406400"/>
                    <a:pt x="3869490" y="406400"/>
                  </a:cubicBezTo>
                  <a:lnTo>
                    <a:pt x="203200" y="406400"/>
                  </a:lnTo>
                  <a:cubicBezTo>
                    <a:pt x="90976" y="406400"/>
                    <a:pt x="0" y="315424"/>
                    <a:pt x="0" y="203200"/>
                  </a:cubicBezTo>
                  <a:cubicBezTo>
                    <a:pt x="0" y="90976"/>
                    <a:pt x="90976" y="0"/>
                    <a:pt x="203200" y="0"/>
                  </a:cubicBezTo>
                  <a:close/>
                </a:path>
              </a:pathLst>
            </a:custGeom>
            <a:solidFill>
              <a:srgbClr val="0E8388"/>
            </a:solidFill>
          </p:spPr>
        </p:sp>
        <p:sp>
          <p:nvSpPr>
            <p:cNvPr id="10" name="TextBox 10"/>
            <p:cNvSpPr txBox="1"/>
            <p:nvPr/>
          </p:nvSpPr>
          <p:spPr>
            <a:xfrm>
              <a:off x="0" y="-57150"/>
              <a:ext cx="4072690" cy="4635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05358" y="8448171"/>
            <a:ext cx="6905471" cy="667258"/>
            <a:chOff x="0" y="0"/>
            <a:chExt cx="4205847" cy="406400"/>
          </a:xfrm>
        </p:grpSpPr>
        <p:sp>
          <p:nvSpPr>
            <p:cNvPr id="12" name="Freeform 12"/>
            <p:cNvSpPr/>
            <p:nvPr/>
          </p:nvSpPr>
          <p:spPr>
            <a:xfrm>
              <a:off x="0" y="0"/>
              <a:ext cx="4205847" cy="406400"/>
            </a:xfrm>
            <a:custGeom>
              <a:avLst/>
              <a:gdLst/>
              <a:ahLst/>
              <a:cxnLst/>
              <a:rect l="l" t="t" r="r" b="b"/>
              <a:pathLst>
                <a:path w="4205847" h="406400">
                  <a:moveTo>
                    <a:pt x="4002647" y="0"/>
                  </a:moveTo>
                  <a:cubicBezTo>
                    <a:pt x="4114871" y="0"/>
                    <a:pt x="4205847" y="90976"/>
                    <a:pt x="4205847" y="203200"/>
                  </a:cubicBezTo>
                  <a:cubicBezTo>
                    <a:pt x="4205847" y="315424"/>
                    <a:pt x="4114871" y="406400"/>
                    <a:pt x="4002647" y="406400"/>
                  </a:cubicBezTo>
                  <a:lnTo>
                    <a:pt x="203200" y="406400"/>
                  </a:lnTo>
                  <a:cubicBezTo>
                    <a:pt x="90976" y="406400"/>
                    <a:pt x="0" y="315424"/>
                    <a:pt x="0" y="203200"/>
                  </a:cubicBezTo>
                  <a:cubicBezTo>
                    <a:pt x="0" y="90976"/>
                    <a:pt x="90976" y="0"/>
                    <a:pt x="203200" y="0"/>
                  </a:cubicBezTo>
                  <a:close/>
                </a:path>
              </a:pathLst>
            </a:custGeom>
            <a:solidFill>
              <a:srgbClr val="0E8388"/>
            </a:solidFill>
          </p:spPr>
        </p:sp>
        <p:sp>
          <p:nvSpPr>
            <p:cNvPr id="13" name="TextBox 13"/>
            <p:cNvSpPr txBox="1"/>
            <p:nvPr/>
          </p:nvSpPr>
          <p:spPr>
            <a:xfrm>
              <a:off x="0" y="-57150"/>
              <a:ext cx="4205847" cy="4635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28700" y="4951946"/>
            <a:ext cx="953315" cy="953315"/>
          </a:xfrm>
          <a:custGeom>
            <a:avLst/>
            <a:gdLst/>
            <a:ahLst/>
            <a:cxnLst/>
            <a:rect l="l" t="t" r="r" b="b"/>
            <a:pathLst>
              <a:path w="953315" h="953315">
                <a:moveTo>
                  <a:pt x="0" y="0"/>
                </a:moveTo>
                <a:lnTo>
                  <a:pt x="953315" y="0"/>
                </a:lnTo>
                <a:lnTo>
                  <a:pt x="953315" y="953315"/>
                </a:lnTo>
                <a:lnTo>
                  <a:pt x="0" y="9533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028700" y="7165512"/>
            <a:ext cx="953315" cy="953315"/>
          </a:xfrm>
          <a:custGeom>
            <a:avLst/>
            <a:gdLst/>
            <a:ahLst/>
            <a:cxnLst/>
            <a:rect l="l" t="t" r="r" b="b"/>
            <a:pathLst>
              <a:path w="953315" h="953315">
                <a:moveTo>
                  <a:pt x="0" y="0"/>
                </a:moveTo>
                <a:lnTo>
                  <a:pt x="953315" y="0"/>
                </a:lnTo>
                <a:lnTo>
                  <a:pt x="953315" y="953316"/>
                </a:lnTo>
                <a:lnTo>
                  <a:pt x="0" y="9533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028700" y="8288975"/>
            <a:ext cx="953315" cy="953315"/>
          </a:xfrm>
          <a:custGeom>
            <a:avLst/>
            <a:gdLst/>
            <a:ahLst/>
            <a:cxnLst/>
            <a:rect l="l" t="t" r="r" b="b"/>
            <a:pathLst>
              <a:path w="953315" h="953315">
                <a:moveTo>
                  <a:pt x="0" y="0"/>
                </a:moveTo>
                <a:lnTo>
                  <a:pt x="953315" y="0"/>
                </a:lnTo>
                <a:lnTo>
                  <a:pt x="953315" y="953315"/>
                </a:lnTo>
                <a:lnTo>
                  <a:pt x="0" y="9533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028700" y="6065632"/>
            <a:ext cx="953315" cy="953315"/>
          </a:xfrm>
          <a:custGeom>
            <a:avLst/>
            <a:gdLst/>
            <a:ahLst/>
            <a:cxnLst/>
            <a:rect l="l" t="t" r="r" b="b"/>
            <a:pathLst>
              <a:path w="953315" h="953315">
                <a:moveTo>
                  <a:pt x="0" y="0"/>
                </a:moveTo>
                <a:lnTo>
                  <a:pt x="953315" y="0"/>
                </a:lnTo>
                <a:lnTo>
                  <a:pt x="953315" y="953315"/>
                </a:lnTo>
                <a:lnTo>
                  <a:pt x="0" y="9533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253220" y="5193663"/>
            <a:ext cx="504275" cy="502384"/>
          </a:xfrm>
          <a:custGeom>
            <a:avLst/>
            <a:gdLst/>
            <a:ahLst/>
            <a:cxnLst/>
            <a:rect l="l" t="t" r="r" b="b"/>
            <a:pathLst>
              <a:path w="504275" h="502384">
                <a:moveTo>
                  <a:pt x="0" y="0"/>
                </a:moveTo>
                <a:lnTo>
                  <a:pt x="504275" y="0"/>
                </a:lnTo>
                <a:lnTo>
                  <a:pt x="504275" y="502384"/>
                </a:lnTo>
                <a:lnTo>
                  <a:pt x="0" y="5023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237484" y="7462096"/>
            <a:ext cx="535748" cy="383729"/>
          </a:xfrm>
          <a:custGeom>
            <a:avLst/>
            <a:gdLst/>
            <a:ahLst/>
            <a:cxnLst/>
            <a:rect l="l" t="t" r="r" b="b"/>
            <a:pathLst>
              <a:path w="535748" h="383729">
                <a:moveTo>
                  <a:pt x="0" y="0"/>
                </a:moveTo>
                <a:lnTo>
                  <a:pt x="535748" y="0"/>
                </a:lnTo>
                <a:lnTo>
                  <a:pt x="535748" y="383730"/>
                </a:lnTo>
                <a:lnTo>
                  <a:pt x="0" y="3837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a:off x="1253220" y="8492744"/>
            <a:ext cx="504275" cy="503645"/>
          </a:xfrm>
          <a:custGeom>
            <a:avLst/>
            <a:gdLst/>
            <a:ahLst/>
            <a:cxnLst/>
            <a:rect l="l" t="t" r="r" b="b"/>
            <a:pathLst>
              <a:path w="504275" h="503645">
                <a:moveTo>
                  <a:pt x="0" y="0"/>
                </a:moveTo>
                <a:lnTo>
                  <a:pt x="504275" y="0"/>
                </a:lnTo>
                <a:lnTo>
                  <a:pt x="504275" y="503645"/>
                </a:lnTo>
                <a:lnTo>
                  <a:pt x="0" y="5036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Freeform 21"/>
          <p:cNvSpPr/>
          <p:nvPr/>
        </p:nvSpPr>
        <p:spPr>
          <a:xfrm>
            <a:off x="1209658" y="6259788"/>
            <a:ext cx="591399" cy="591399"/>
          </a:xfrm>
          <a:custGeom>
            <a:avLst/>
            <a:gdLst/>
            <a:ahLst/>
            <a:cxnLst/>
            <a:rect l="l" t="t" r="r" b="b"/>
            <a:pathLst>
              <a:path w="591399" h="591399">
                <a:moveTo>
                  <a:pt x="0" y="0"/>
                </a:moveTo>
                <a:lnTo>
                  <a:pt x="591399" y="0"/>
                </a:lnTo>
                <a:lnTo>
                  <a:pt x="591399" y="591399"/>
                </a:lnTo>
                <a:lnTo>
                  <a:pt x="0" y="5913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rot="555793">
            <a:off x="13971155" y="-3436160"/>
            <a:ext cx="7469616" cy="15520558"/>
            <a:chOff x="0" y="0"/>
            <a:chExt cx="1967306" cy="4087719"/>
          </a:xfrm>
        </p:grpSpPr>
        <p:sp>
          <p:nvSpPr>
            <p:cNvPr id="23" name="Freeform 23"/>
            <p:cNvSpPr/>
            <p:nvPr/>
          </p:nvSpPr>
          <p:spPr>
            <a:xfrm>
              <a:off x="0" y="0"/>
              <a:ext cx="1967306" cy="4087719"/>
            </a:xfrm>
            <a:custGeom>
              <a:avLst/>
              <a:gdLst/>
              <a:ahLst/>
              <a:cxnLst/>
              <a:rect l="l" t="t" r="r" b="b"/>
              <a:pathLst>
                <a:path w="1967306" h="4087719">
                  <a:moveTo>
                    <a:pt x="0" y="0"/>
                  </a:moveTo>
                  <a:lnTo>
                    <a:pt x="1967306" y="0"/>
                  </a:lnTo>
                  <a:lnTo>
                    <a:pt x="1967306" y="4087719"/>
                  </a:lnTo>
                  <a:lnTo>
                    <a:pt x="0" y="4087719"/>
                  </a:lnTo>
                  <a:close/>
                </a:path>
              </a:pathLst>
            </a:custGeom>
            <a:solidFill>
              <a:srgbClr val="306464"/>
            </a:solidFill>
          </p:spPr>
        </p:sp>
        <p:sp>
          <p:nvSpPr>
            <p:cNvPr id="24" name="TextBox 24"/>
            <p:cNvSpPr txBox="1"/>
            <p:nvPr/>
          </p:nvSpPr>
          <p:spPr>
            <a:xfrm>
              <a:off x="0" y="-57150"/>
              <a:ext cx="1967306" cy="4144869"/>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4721612">
            <a:off x="4885892"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6" name="Freeform 26"/>
          <p:cNvSpPr/>
          <p:nvPr/>
        </p:nvSpPr>
        <p:spPr>
          <a:xfrm rot="-2967198" flipH="1">
            <a:off x="13204835" y="6723561"/>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16">
              <a:alphaModFix amt="77000"/>
              <a:extLst>
                <a:ext uri="{96DAC541-7B7A-43D3-8B79-37D633B846F1}">
                  <asvg:svgBlip xmlns:asvg="http://schemas.microsoft.com/office/drawing/2016/SVG/main" xmlns="" r:embed="rId17"/>
                </a:ext>
              </a:extLst>
            </a:blip>
            <a:stretch>
              <a:fillRect/>
            </a:stretch>
          </a:blipFill>
        </p:spPr>
      </p:sp>
      <p:grpSp>
        <p:nvGrpSpPr>
          <p:cNvPr id="27" name="Group 27"/>
          <p:cNvGrpSpPr/>
          <p:nvPr/>
        </p:nvGrpSpPr>
        <p:grpSpPr>
          <a:xfrm>
            <a:off x="11413209" y="946396"/>
            <a:ext cx="857867" cy="85786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06464"/>
            </a:solidFill>
          </p:spPr>
        </p:sp>
        <p:sp>
          <p:nvSpPr>
            <p:cNvPr id="29" name="TextBox 29"/>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30" name="Group 30"/>
          <p:cNvGrpSpPr/>
          <p:nvPr/>
        </p:nvGrpSpPr>
        <p:grpSpPr>
          <a:xfrm>
            <a:off x="10899095" y="2226096"/>
            <a:ext cx="604566" cy="60456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8388"/>
            </a:solidFill>
          </p:spPr>
        </p:sp>
        <p:sp>
          <p:nvSpPr>
            <p:cNvPr id="32" name="TextBox 32"/>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33" name="Group 33"/>
          <p:cNvGrpSpPr/>
          <p:nvPr/>
        </p:nvGrpSpPr>
        <p:grpSpPr>
          <a:xfrm>
            <a:off x="11724185" y="681913"/>
            <a:ext cx="637633" cy="63763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DB034"/>
              </a:solidFill>
              <a:prstDash val="solid"/>
              <a:miter/>
            </a:ln>
          </p:spPr>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36" name="Freeform 36"/>
          <p:cNvSpPr/>
          <p:nvPr/>
        </p:nvSpPr>
        <p:spPr>
          <a:xfrm>
            <a:off x="11951335" y="1538784"/>
            <a:ext cx="4968621" cy="8229600"/>
          </a:xfrm>
          <a:custGeom>
            <a:avLst/>
            <a:gdLst/>
            <a:ahLst/>
            <a:cxnLst/>
            <a:rect l="l" t="t" r="r" b="b"/>
            <a:pathLst>
              <a:path w="4968621" h="8229600">
                <a:moveTo>
                  <a:pt x="0" y="0"/>
                </a:moveTo>
                <a:lnTo>
                  <a:pt x="4968621" y="0"/>
                </a:lnTo>
                <a:lnTo>
                  <a:pt x="4968621" y="8229600"/>
                </a:lnTo>
                <a:lnTo>
                  <a:pt x="0" y="8229600"/>
                </a:lnTo>
                <a:lnTo>
                  <a:pt x="0" y="0"/>
                </a:lnTo>
                <a:close/>
              </a:path>
            </a:pathLst>
          </a:custGeom>
          <a:blipFill>
            <a:blip r:embed="rId18"/>
            <a:stretch>
              <a:fillRect/>
            </a:stretch>
          </a:blipFill>
        </p:spPr>
      </p:sp>
      <p:sp>
        <p:nvSpPr>
          <p:cNvPr id="37" name="TextBox 37"/>
          <p:cNvSpPr txBox="1"/>
          <p:nvPr/>
        </p:nvSpPr>
        <p:spPr>
          <a:xfrm>
            <a:off x="2246783" y="7352789"/>
            <a:ext cx="5732749" cy="969780"/>
          </a:xfrm>
          <a:prstGeom prst="rect">
            <a:avLst/>
          </a:prstGeom>
        </p:spPr>
        <p:txBody>
          <a:bodyPr lIns="0" tIns="0" rIns="0" bIns="0" rtlCol="0" anchor="t">
            <a:spAutoFit/>
          </a:bodyPr>
          <a:lstStyle/>
          <a:p>
            <a:pPr>
              <a:lnSpc>
                <a:spcPts val="3826"/>
              </a:lnSpc>
            </a:pPr>
            <a:r>
              <a:rPr lang="en-US" sz="2733">
                <a:solidFill>
                  <a:srgbClr val="FFFFFF"/>
                </a:solidFill>
                <a:latin typeface="Poppins Medium"/>
              </a:rPr>
              <a:t>bkd@jatengprov.go.id</a:t>
            </a:r>
          </a:p>
          <a:p>
            <a:pPr>
              <a:lnSpc>
                <a:spcPts val="3826"/>
              </a:lnSpc>
              <a:spcBef>
                <a:spcPct val="0"/>
              </a:spcBef>
            </a:pPr>
            <a:endParaRPr lang="en-US" sz="2733">
              <a:solidFill>
                <a:srgbClr val="FFFFFF"/>
              </a:solidFill>
              <a:latin typeface="Poppins Medium"/>
            </a:endParaRPr>
          </a:p>
        </p:txBody>
      </p:sp>
      <p:sp>
        <p:nvSpPr>
          <p:cNvPr id="38" name="TextBox 38"/>
          <p:cNvSpPr txBox="1"/>
          <p:nvPr/>
        </p:nvSpPr>
        <p:spPr>
          <a:xfrm>
            <a:off x="2246783" y="5141276"/>
            <a:ext cx="6645921" cy="968840"/>
          </a:xfrm>
          <a:prstGeom prst="rect">
            <a:avLst/>
          </a:prstGeom>
        </p:spPr>
        <p:txBody>
          <a:bodyPr lIns="0" tIns="0" rIns="0" bIns="0" rtlCol="0" anchor="t">
            <a:spAutoFit/>
          </a:bodyPr>
          <a:lstStyle/>
          <a:p>
            <a:pPr>
              <a:lnSpc>
                <a:spcPts val="3824"/>
              </a:lnSpc>
            </a:pPr>
            <a:r>
              <a:rPr lang="en-US" sz="2731">
                <a:solidFill>
                  <a:srgbClr val="FFFFFF"/>
                </a:solidFill>
                <a:latin typeface="Poppins Medium"/>
              </a:rPr>
              <a:t>(024) 8319421 - 8415813 - 8318846</a:t>
            </a:r>
          </a:p>
          <a:p>
            <a:pPr>
              <a:lnSpc>
                <a:spcPts val="3824"/>
              </a:lnSpc>
              <a:spcBef>
                <a:spcPct val="0"/>
              </a:spcBef>
            </a:pPr>
            <a:endParaRPr lang="en-US" sz="2731">
              <a:solidFill>
                <a:srgbClr val="FFFFFF"/>
              </a:solidFill>
              <a:latin typeface="Poppins Medium"/>
            </a:endParaRPr>
          </a:p>
        </p:txBody>
      </p:sp>
      <p:sp>
        <p:nvSpPr>
          <p:cNvPr id="39" name="TextBox 39"/>
          <p:cNvSpPr txBox="1"/>
          <p:nvPr/>
        </p:nvSpPr>
        <p:spPr>
          <a:xfrm>
            <a:off x="2246783" y="6251851"/>
            <a:ext cx="5241767" cy="493036"/>
          </a:xfrm>
          <a:prstGeom prst="rect">
            <a:avLst/>
          </a:prstGeom>
        </p:spPr>
        <p:txBody>
          <a:bodyPr lIns="0" tIns="0" rIns="0" bIns="0" rtlCol="0" anchor="t">
            <a:spAutoFit/>
          </a:bodyPr>
          <a:lstStyle/>
          <a:p>
            <a:pPr>
              <a:lnSpc>
                <a:spcPts val="3826"/>
              </a:lnSpc>
              <a:spcBef>
                <a:spcPct val="0"/>
              </a:spcBef>
            </a:pPr>
            <a:r>
              <a:rPr lang="en-US" sz="2733">
                <a:solidFill>
                  <a:srgbClr val="FFFFFF"/>
                </a:solidFill>
                <a:latin typeface="Poppins Medium"/>
              </a:rPr>
              <a:t>http://bkd.jatengprov.go.id </a:t>
            </a:r>
          </a:p>
        </p:txBody>
      </p:sp>
      <p:sp>
        <p:nvSpPr>
          <p:cNvPr id="40" name="TextBox 40"/>
          <p:cNvSpPr txBox="1"/>
          <p:nvPr/>
        </p:nvSpPr>
        <p:spPr>
          <a:xfrm>
            <a:off x="2246783" y="8492419"/>
            <a:ext cx="6421319" cy="969780"/>
          </a:xfrm>
          <a:prstGeom prst="rect">
            <a:avLst/>
          </a:prstGeom>
        </p:spPr>
        <p:txBody>
          <a:bodyPr lIns="0" tIns="0" rIns="0" bIns="0" rtlCol="0" anchor="t">
            <a:spAutoFit/>
          </a:bodyPr>
          <a:lstStyle/>
          <a:p>
            <a:pPr>
              <a:lnSpc>
                <a:spcPts val="3826"/>
              </a:lnSpc>
            </a:pPr>
            <a:r>
              <a:rPr lang="en-US" sz="2733">
                <a:solidFill>
                  <a:srgbClr val="FFFFFF"/>
                </a:solidFill>
                <a:latin typeface="Poppins Medium"/>
              </a:rPr>
              <a:t>Jl. Stadion Selatan No. 1 Semarang</a:t>
            </a:r>
          </a:p>
          <a:p>
            <a:pPr>
              <a:lnSpc>
                <a:spcPts val="3826"/>
              </a:lnSpc>
              <a:spcBef>
                <a:spcPct val="0"/>
              </a:spcBef>
            </a:pPr>
            <a:endParaRPr lang="en-US" sz="2733">
              <a:solidFill>
                <a:srgbClr val="FFFFFF"/>
              </a:solidFill>
              <a:latin typeface="Poppins Medium"/>
            </a:endParaRPr>
          </a:p>
        </p:txBody>
      </p:sp>
      <p:sp>
        <p:nvSpPr>
          <p:cNvPr id="41" name="TextBox 41"/>
          <p:cNvSpPr txBox="1"/>
          <p:nvPr/>
        </p:nvSpPr>
        <p:spPr>
          <a:xfrm>
            <a:off x="1028700" y="2700870"/>
            <a:ext cx="6668202" cy="984251"/>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Poppins Bold"/>
              </a:rPr>
              <a:t>TERIMA KASIH</a:t>
            </a:r>
          </a:p>
        </p:txBody>
      </p:sp>
      <p:sp>
        <p:nvSpPr>
          <p:cNvPr id="42" name="Freeform 42"/>
          <p:cNvSpPr/>
          <p:nvPr/>
        </p:nvSpPr>
        <p:spPr>
          <a:xfrm>
            <a:off x="117539" y="-27868"/>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19"/>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69176" y="1239351"/>
            <a:ext cx="9878846" cy="830935"/>
            <a:chOff x="0" y="0"/>
            <a:chExt cx="4831619" cy="406400"/>
          </a:xfrm>
        </p:grpSpPr>
        <p:sp>
          <p:nvSpPr>
            <p:cNvPr id="3" name="Freeform 3"/>
            <p:cNvSpPr/>
            <p:nvPr/>
          </p:nvSpPr>
          <p:spPr>
            <a:xfrm>
              <a:off x="0" y="0"/>
              <a:ext cx="4831619" cy="406400"/>
            </a:xfrm>
            <a:custGeom>
              <a:avLst/>
              <a:gdLst/>
              <a:ahLst/>
              <a:cxnLst/>
              <a:rect l="l" t="t" r="r" b="b"/>
              <a:pathLst>
                <a:path w="4831619" h="406400">
                  <a:moveTo>
                    <a:pt x="4628419" y="0"/>
                  </a:moveTo>
                  <a:cubicBezTo>
                    <a:pt x="4740643" y="0"/>
                    <a:pt x="4831619" y="90976"/>
                    <a:pt x="4831619" y="203200"/>
                  </a:cubicBezTo>
                  <a:cubicBezTo>
                    <a:pt x="4831619" y="315424"/>
                    <a:pt x="4740643" y="406400"/>
                    <a:pt x="4628419" y="406400"/>
                  </a:cubicBezTo>
                  <a:lnTo>
                    <a:pt x="203200" y="406400"/>
                  </a:lnTo>
                  <a:cubicBezTo>
                    <a:pt x="90976" y="406400"/>
                    <a:pt x="0" y="315424"/>
                    <a:pt x="0" y="203200"/>
                  </a:cubicBezTo>
                  <a:cubicBezTo>
                    <a:pt x="0" y="90976"/>
                    <a:pt x="90976" y="0"/>
                    <a:pt x="203200" y="0"/>
                  </a:cubicBezTo>
                  <a:close/>
                </a:path>
              </a:pathLst>
            </a:custGeom>
            <a:solidFill>
              <a:srgbClr val="1B8694"/>
            </a:solidFill>
          </p:spPr>
        </p:sp>
        <p:sp>
          <p:nvSpPr>
            <p:cNvPr id="4" name="TextBox 4"/>
            <p:cNvSpPr txBox="1"/>
            <p:nvPr/>
          </p:nvSpPr>
          <p:spPr>
            <a:xfrm>
              <a:off x="0" y="-57150"/>
              <a:ext cx="4831619" cy="4635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2139547">
            <a:off x="16983603" y="-1477199"/>
            <a:ext cx="3280588" cy="6528533"/>
          </a:xfrm>
          <a:custGeom>
            <a:avLst/>
            <a:gdLst/>
            <a:ahLst/>
            <a:cxnLst/>
            <a:rect l="l" t="t" r="r" b="b"/>
            <a:pathLst>
              <a:path w="3280588" h="6528533">
                <a:moveTo>
                  <a:pt x="0" y="0"/>
                </a:moveTo>
                <a:lnTo>
                  <a:pt x="3280588" y="0"/>
                </a:lnTo>
                <a:lnTo>
                  <a:pt x="3280588" y="6528533"/>
                </a:lnTo>
                <a:lnTo>
                  <a:pt x="0" y="65285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2169308" flipH="1">
            <a:off x="-1969623" y="-1482270"/>
            <a:ext cx="3280588" cy="6528533"/>
          </a:xfrm>
          <a:custGeom>
            <a:avLst/>
            <a:gdLst/>
            <a:ahLst/>
            <a:cxnLst/>
            <a:rect l="l" t="t" r="r" b="b"/>
            <a:pathLst>
              <a:path w="3280588" h="6528533">
                <a:moveTo>
                  <a:pt x="3280587" y="0"/>
                </a:moveTo>
                <a:lnTo>
                  <a:pt x="0" y="0"/>
                </a:lnTo>
                <a:lnTo>
                  <a:pt x="0" y="6528533"/>
                </a:lnTo>
                <a:lnTo>
                  <a:pt x="3280587" y="6528533"/>
                </a:lnTo>
                <a:lnTo>
                  <a:pt x="3280587"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7" name="Group 7"/>
          <p:cNvGrpSpPr/>
          <p:nvPr/>
        </p:nvGrpSpPr>
        <p:grpSpPr>
          <a:xfrm>
            <a:off x="17125521" y="8728567"/>
            <a:ext cx="1059466" cy="105946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6672"/>
            </a:solidFill>
            <a:ln w="123825" cap="sq">
              <a:solidFill>
                <a:srgbClr val="FFB235"/>
              </a:solidFill>
              <a:prstDash val="solid"/>
              <a:miter/>
            </a:ln>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6382427" y="6504383"/>
            <a:ext cx="1249786" cy="1168550"/>
          </a:xfrm>
          <a:custGeom>
            <a:avLst/>
            <a:gdLst/>
            <a:ahLst/>
            <a:cxnLst/>
            <a:rect l="l" t="t" r="r" b="b"/>
            <a:pathLst>
              <a:path w="1249786" h="1168550">
                <a:moveTo>
                  <a:pt x="0" y="0"/>
                </a:moveTo>
                <a:lnTo>
                  <a:pt x="1249786" y="0"/>
                </a:lnTo>
                <a:lnTo>
                  <a:pt x="1249786" y="1168549"/>
                </a:lnTo>
                <a:lnTo>
                  <a:pt x="0" y="11685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94810" y="0"/>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6"/>
            <a:stretch>
              <a:fillRect/>
            </a:stretch>
          </a:blipFill>
        </p:spPr>
      </p:sp>
      <p:grpSp>
        <p:nvGrpSpPr>
          <p:cNvPr id="12" name="Group 12"/>
          <p:cNvGrpSpPr/>
          <p:nvPr/>
        </p:nvGrpSpPr>
        <p:grpSpPr>
          <a:xfrm>
            <a:off x="16157130" y="9016970"/>
            <a:ext cx="771062" cy="7710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6672"/>
            </a:solidFill>
            <a:ln w="123825" cap="sq">
              <a:solidFill>
                <a:srgbClr val="FFB235"/>
              </a:solidFill>
              <a:prstDash val="solid"/>
              <a:miter/>
            </a:ln>
          </p:spPr>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5388217" y="9258300"/>
            <a:ext cx="529733" cy="5297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6672"/>
            </a:solidFill>
            <a:ln w="123825" cap="sq">
              <a:solidFill>
                <a:srgbClr val="FFB235"/>
              </a:solidFill>
              <a:prstDash val="solid"/>
              <a:miter/>
            </a:ln>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77593" y="2759513"/>
            <a:ext cx="551107" cy="528374"/>
          </a:xfrm>
          <a:custGeom>
            <a:avLst/>
            <a:gdLst/>
            <a:ahLst/>
            <a:cxnLst/>
            <a:rect l="l" t="t" r="r" b="b"/>
            <a:pathLst>
              <a:path w="551107" h="528374">
                <a:moveTo>
                  <a:pt x="0" y="0"/>
                </a:moveTo>
                <a:lnTo>
                  <a:pt x="551107" y="0"/>
                </a:lnTo>
                <a:lnTo>
                  <a:pt x="551107" y="528374"/>
                </a:lnTo>
                <a:lnTo>
                  <a:pt x="0" y="5283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a:off x="477593" y="3787842"/>
            <a:ext cx="572397" cy="548786"/>
          </a:xfrm>
          <a:custGeom>
            <a:avLst/>
            <a:gdLst/>
            <a:ahLst/>
            <a:cxnLst/>
            <a:rect l="l" t="t" r="r" b="b"/>
            <a:pathLst>
              <a:path w="572397" h="548786">
                <a:moveTo>
                  <a:pt x="0" y="0"/>
                </a:moveTo>
                <a:lnTo>
                  <a:pt x="572397" y="0"/>
                </a:lnTo>
                <a:lnTo>
                  <a:pt x="572397" y="548785"/>
                </a:lnTo>
                <a:lnTo>
                  <a:pt x="0" y="5487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20" name="Freeform 20"/>
          <p:cNvSpPr/>
          <p:nvPr/>
        </p:nvSpPr>
        <p:spPr>
          <a:xfrm>
            <a:off x="477593" y="5468275"/>
            <a:ext cx="551107" cy="528374"/>
          </a:xfrm>
          <a:custGeom>
            <a:avLst/>
            <a:gdLst/>
            <a:ahLst/>
            <a:cxnLst/>
            <a:rect l="l" t="t" r="r" b="b"/>
            <a:pathLst>
              <a:path w="551107" h="528374">
                <a:moveTo>
                  <a:pt x="0" y="0"/>
                </a:moveTo>
                <a:lnTo>
                  <a:pt x="551107" y="0"/>
                </a:lnTo>
                <a:lnTo>
                  <a:pt x="551107" y="528373"/>
                </a:lnTo>
                <a:lnTo>
                  <a:pt x="0" y="5283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1" name="Freeform 21"/>
          <p:cNvSpPr/>
          <p:nvPr/>
        </p:nvSpPr>
        <p:spPr>
          <a:xfrm>
            <a:off x="477593" y="7672932"/>
            <a:ext cx="543838" cy="521631"/>
          </a:xfrm>
          <a:custGeom>
            <a:avLst/>
            <a:gdLst/>
            <a:ahLst/>
            <a:cxnLst/>
            <a:rect l="l" t="t" r="r" b="b"/>
            <a:pathLst>
              <a:path w="543838" h="521631">
                <a:moveTo>
                  <a:pt x="0" y="0"/>
                </a:moveTo>
                <a:lnTo>
                  <a:pt x="543838" y="0"/>
                </a:lnTo>
                <a:lnTo>
                  <a:pt x="543838" y="521631"/>
                </a:lnTo>
                <a:lnTo>
                  <a:pt x="0" y="52163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2" name="Freeform 22"/>
          <p:cNvSpPr/>
          <p:nvPr/>
        </p:nvSpPr>
        <p:spPr>
          <a:xfrm>
            <a:off x="554774" y="9417121"/>
            <a:ext cx="547355" cy="524777"/>
          </a:xfrm>
          <a:custGeom>
            <a:avLst/>
            <a:gdLst/>
            <a:ahLst/>
            <a:cxnLst/>
            <a:rect l="l" t="t" r="r" b="b"/>
            <a:pathLst>
              <a:path w="547355" h="524777">
                <a:moveTo>
                  <a:pt x="0" y="0"/>
                </a:moveTo>
                <a:lnTo>
                  <a:pt x="547355" y="0"/>
                </a:lnTo>
                <a:lnTo>
                  <a:pt x="547355" y="524777"/>
                </a:lnTo>
                <a:lnTo>
                  <a:pt x="0" y="5247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3" name="TextBox 23"/>
          <p:cNvSpPr txBox="1"/>
          <p:nvPr/>
        </p:nvSpPr>
        <p:spPr>
          <a:xfrm>
            <a:off x="5179216" y="1347478"/>
            <a:ext cx="9658766" cy="595630"/>
          </a:xfrm>
          <a:prstGeom prst="rect">
            <a:avLst/>
          </a:prstGeom>
        </p:spPr>
        <p:txBody>
          <a:bodyPr lIns="0" tIns="0" rIns="0" bIns="0" rtlCol="0" anchor="t">
            <a:spAutoFit/>
          </a:bodyPr>
          <a:lstStyle/>
          <a:p>
            <a:pPr algn="ctr">
              <a:lnSpc>
                <a:spcPts val="4370"/>
              </a:lnSpc>
            </a:pPr>
            <a:r>
              <a:rPr lang="en-US" sz="3800" spc="-114">
                <a:solidFill>
                  <a:srgbClr val="FFFFFF"/>
                </a:solidFill>
                <a:latin typeface="Poppins Bold"/>
              </a:rPr>
              <a:t>PRINSIP DASAR PP  94 TAHUN 2021</a:t>
            </a:r>
          </a:p>
        </p:txBody>
      </p:sp>
      <p:sp>
        <p:nvSpPr>
          <p:cNvPr id="24" name="TextBox 24"/>
          <p:cNvSpPr txBox="1"/>
          <p:nvPr/>
        </p:nvSpPr>
        <p:spPr>
          <a:xfrm>
            <a:off x="1503480" y="2676977"/>
            <a:ext cx="15755820" cy="926087"/>
          </a:xfrm>
          <a:prstGeom prst="rect">
            <a:avLst/>
          </a:prstGeom>
        </p:spPr>
        <p:txBody>
          <a:bodyPr lIns="0" tIns="0" rIns="0" bIns="0" rtlCol="0" anchor="t">
            <a:spAutoFit/>
          </a:bodyPr>
          <a:lstStyle/>
          <a:p>
            <a:pPr>
              <a:lnSpc>
                <a:spcPts val="3732"/>
              </a:lnSpc>
              <a:spcBef>
                <a:spcPct val="0"/>
              </a:spcBef>
            </a:pPr>
            <a:r>
              <a:rPr lang="en-US" sz="2666" dirty="0">
                <a:solidFill>
                  <a:srgbClr val="000000"/>
                </a:solidFill>
                <a:latin typeface="Poppins Bold"/>
              </a:rPr>
              <a:t>Yang </a:t>
            </a:r>
            <a:r>
              <a:rPr lang="en-US" sz="2666" dirty="0" err="1">
                <a:solidFill>
                  <a:srgbClr val="000000"/>
                </a:solidFill>
                <a:latin typeface="Poppins Bold"/>
              </a:rPr>
              <a:t>bertanggung</a:t>
            </a:r>
            <a:r>
              <a:rPr lang="en-US" sz="2666" dirty="0">
                <a:solidFill>
                  <a:srgbClr val="000000"/>
                </a:solidFill>
                <a:latin typeface="Poppins Bold"/>
              </a:rPr>
              <a:t> </a:t>
            </a:r>
            <a:r>
              <a:rPr lang="en-US" sz="2666" dirty="0" err="1">
                <a:solidFill>
                  <a:srgbClr val="000000"/>
                </a:solidFill>
                <a:latin typeface="Poppins Bold"/>
              </a:rPr>
              <a:t>jawab</a:t>
            </a:r>
            <a:r>
              <a:rPr lang="en-US" sz="2666" dirty="0">
                <a:solidFill>
                  <a:srgbClr val="000000"/>
                </a:solidFill>
                <a:latin typeface="Poppins Bold"/>
              </a:rPr>
              <a:t> </a:t>
            </a:r>
            <a:r>
              <a:rPr lang="en-US" sz="2666" dirty="0" err="1">
                <a:solidFill>
                  <a:srgbClr val="000000"/>
                </a:solidFill>
                <a:latin typeface="Poppins Bold"/>
              </a:rPr>
              <a:t>terhadap</a:t>
            </a:r>
            <a:r>
              <a:rPr lang="en-US" sz="2666" dirty="0">
                <a:solidFill>
                  <a:srgbClr val="000000"/>
                </a:solidFill>
                <a:latin typeface="Poppins Bold"/>
              </a:rPr>
              <a:t> </a:t>
            </a:r>
            <a:r>
              <a:rPr lang="en-US" sz="2666" dirty="0" err="1">
                <a:solidFill>
                  <a:srgbClr val="000000"/>
                </a:solidFill>
                <a:latin typeface="Poppins Bold"/>
              </a:rPr>
              <a:t>disiplin</a:t>
            </a:r>
            <a:r>
              <a:rPr lang="en-US" sz="2666" dirty="0">
                <a:solidFill>
                  <a:srgbClr val="000000"/>
                </a:solidFill>
                <a:latin typeface="Poppins Bold"/>
              </a:rPr>
              <a:t> PNS </a:t>
            </a:r>
            <a:r>
              <a:rPr lang="en-US" sz="2666" dirty="0" err="1">
                <a:solidFill>
                  <a:srgbClr val="000000"/>
                </a:solidFill>
                <a:latin typeface="Poppins Bold"/>
              </a:rPr>
              <a:t>adalah</a:t>
            </a:r>
            <a:r>
              <a:rPr lang="en-US" sz="2666" dirty="0">
                <a:solidFill>
                  <a:srgbClr val="000000"/>
                </a:solidFill>
                <a:latin typeface="Poppins Bold"/>
              </a:rPr>
              <a:t> </a:t>
            </a:r>
            <a:r>
              <a:rPr lang="en-US" sz="2666" dirty="0" err="1">
                <a:solidFill>
                  <a:srgbClr val="E32129"/>
                </a:solidFill>
                <a:latin typeface="Poppins Bold"/>
              </a:rPr>
              <a:t>Atasan</a:t>
            </a:r>
            <a:r>
              <a:rPr lang="en-US" sz="2666" dirty="0">
                <a:solidFill>
                  <a:srgbClr val="E32129"/>
                </a:solidFill>
                <a:latin typeface="Poppins Bold"/>
              </a:rPr>
              <a:t> </a:t>
            </a:r>
            <a:r>
              <a:rPr lang="en-US" sz="2666" dirty="0" err="1">
                <a:solidFill>
                  <a:srgbClr val="E32129"/>
                </a:solidFill>
                <a:latin typeface="Poppins Bold"/>
              </a:rPr>
              <a:t>Langsung</a:t>
            </a:r>
            <a:r>
              <a:rPr lang="en-US" sz="2666" dirty="0">
                <a:solidFill>
                  <a:srgbClr val="000000"/>
                </a:solidFill>
                <a:latin typeface="Poppins Bold"/>
              </a:rPr>
              <a:t> masing-masing.</a:t>
            </a:r>
          </a:p>
        </p:txBody>
      </p:sp>
      <p:sp>
        <p:nvSpPr>
          <p:cNvPr id="25" name="TextBox 25"/>
          <p:cNvSpPr txBox="1"/>
          <p:nvPr/>
        </p:nvSpPr>
        <p:spPr>
          <a:xfrm>
            <a:off x="1503480" y="3611411"/>
            <a:ext cx="16784520" cy="1372694"/>
          </a:xfrm>
          <a:prstGeom prst="rect">
            <a:avLst/>
          </a:prstGeom>
        </p:spPr>
        <p:txBody>
          <a:bodyPr lIns="0" tIns="0" rIns="0" bIns="0" rtlCol="0" anchor="t">
            <a:spAutoFit/>
          </a:bodyPr>
          <a:lstStyle/>
          <a:p>
            <a:pPr marL="0" lvl="0" indent="0">
              <a:lnSpc>
                <a:spcPts val="3614"/>
              </a:lnSpc>
              <a:spcBef>
                <a:spcPct val="0"/>
              </a:spcBef>
            </a:pPr>
            <a:r>
              <a:rPr lang="en-US" sz="2581" u="none" strike="noStrike" dirty="0" err="1">
                <a:solidFill>
                  <a:srgbClr val="000000"/>
                </a:solidFill>
                <a:latin typeface="Poppins Bold"/>
              </a:rPr>
              <a:t>Pelanggaran</a:t>
            </a:r>
            <a:r>
              <a:rPr lang="en-US" sz="2581" u="none" strike="noStrike" dirty="0">
                <a:solidFill>
                  <a:srgbClr val="000000"/>
                </a:solidFill>
                <a:latin typeface="Poppins Bold"/>
              </a:rPr>
              <a:t> </a:t>
            </a:r>
            <a:r>
              <a:rPr lang="en-US" sz="2581" u="none" strike="noStrike" dirty="0" err="1">
                <a:solidFill>
                  <a:srgbClr val="000000"/>
                </a:solidFill>
                <a:latin typeface="Poppins Bold"/>
              </a:rPr>
              <a:t>disiplin</a:t>
            </a:r>
            <a:r>
              <a:rPr lang="en-US" sz="2581" u="none" strike="noStrike" dirty="0">
                <a:solidFill>
                  <a:srgbClr val="000000"/>
                </a:solidFill>
                <a:latin typeface="Poppins Bold"/>
              </a:rPr>
              <a:t> PNS </a:t>
            </a:r>
            <a:r>
              <a:rPr lang="en-US" sz="2581" u="none" strike="noStrike" dirty="0" err="1">
                <a:solidFill>
                  <a:srgbClr val="000000"/>
                </a:solidFill>
                <a:latin typeface="Poppins Bold"/>
              </a:rPr>
              <a:t>bukan</a:t>
            </a:r>
            <a:r>
              <a:rPr lang="en-US" sz="2581" u="none" strike="noStrike" dirty="0">
                <a:solidFill>
                  <a:srgbClr val="000000"/>
                </a:solidFill>
                <a:latin typeface="Poppins Bold"/>
              </a:rPr>
              <a:t> </a:t>
            </a:r>
            <a:r>
              <a:rPr lang="en-US" sz="2581" u="none" strike="noStrike" dirty="0" err="1">
                <a:solidFill>
                  <a:srgbClr val="E32129"/>
                </a:solidFill>
                <a:latin typeface="Poppins Bold"/>
              </a:rPr>
              <a:t>Delik</a:t>
            </a:r>
            <a:r>
              <a:rPr lang="en-US" sz="2581" u="none" strike="noStrike" dirty="0">
                <a:solidFill>
                  <a:srgbClr val="E32129"/>
                </a:solidFill>
                <a:latin typeface="Poppins Bold"/>
              </a:rPr>
              <a:t> </a:t>
            </a:r>
            <a:r>
              <a:rPr lang="en-US" sz="2581" u="none" strike="noStrike" dirty="0" err="1">
                <a:solidFill>
                  <a:srgbClr val="E32129"/>
                </a:solidFill>
                <a:latin typeface="Poppins Bold"/>
              </a:rPr>
              <a:t>Aduan</a:t>
            </a:r>
            <a:r>
              <a:rPr lang="en-US" sz="2581" u="none" strike="noStrike" dirty="0">
                <a:solidFill>
                  <a:srgbClr val="000000"/>
                </a:solidFill>
                <a:latin typeface="Poppins Bold"/>
              </a:rPr>
              <a:t>, </a:t>
            </a:r>
            <a:r>
              <a:rPr lang="en-US" sz="2581" u="none" strike="noStrike" dirty="0" err="1">
                <a:solidFill>
                  <a:srgbClr val="000000"/>
                </a:solidFill>
                <a:latin typeface="Poppins Bold"/>
              </a:rPr>
              <a:t>oleh</a:t>
            </a:r>
            <a:r>
              <a:rPr lang="en-US" sz="2581" u="none" strike="noStrike" dirty="0">
                <a:solidFill>
                  <a:srgbClr val="000000"/>
                </a:solidFill>
                <a:latin typeface="Poppins Bold"/>
              </a:rPr>
              <a:t> </a:t>
            </a:r>
            <a:r>
              <a:rPr lang="en-US" sz="2581" u="none" strike="noStrike" dirty="0" err="1">
                <a:solidFill>
                  <a:srgbClr val="000000"/>
                </a:solidFill>
                <a:latin typeface="Poppins Bold"/>
              </a:rPr>
              <a:t>karena</a:t>
            </a:r>
            <a:r>
              <a:rPr lang="en-US" sz="2581" u="none" strike="noStrike" dirty="0">
                <a:solidFill>
                  <a:srgbClr val="000000"/>
                </a:solidFill>
                <a:latin typeface="Poppins Bold"/>
              </a:rPr>
              <a:t> </a:t>
            </a:r>
            <a:r>
              <a:rPr lang="en-US" sz="2581" u="none" strike="noStrike" dirty="0" err="1">
                <a:solidFill>
                  <a:srgbClr val="000000"/>
                </a:solidFill>
                <a:latin typeface="Poppins Bold"/>
              </a:rPr>
              <a:t>itu</a:t>
            </a:r>
            <a:r>
              <a:rPr lang="en-US" sz="2581" u="none" strike="noStrike" dirty="0">
                <a:solidFill>
                  <a:srgbClr val="000000"/>
                </a:solidFill>
                <a:latin typeface="Poppins Bold"/>
              </a:rPr>
              <a:t> </a:t>
            </a:r>
            <a:r>
              <a:rPr lang="en-US" sz="2581" u="none" strike="noStrike" dirty="0" err="1">
                <a:solidFill>
                  <a:srgbClr val="000000"/>
                </a:solidFill>
                <a:latin typeface="Poppins Bold"/>
              </a:rPr>
              <a:t>setiap</a:t>
            </a:r>
            <a:r>
              <a:rPr lang="en-US" sz="2581" u="none" strike="noStrike" dirty="0">
                <a:solidFill>
                  <a:srgbClr val="000000"/>
                </a:solidFill>
                <a:latin typeface="Poppins Bold"/>
              </a:rPr>
              <a:t> </a:t>
            </a:r>
            <a:r>
              <a:rPr lang="en-US" sz="2581" u="none" strike="noStrike" dirty="0" err="1">
                <a:solidFill>
                  <a:srgbClr val="000000"/>
                </a:solidFill>
                <a:latin typeface="Poppins Bold"/>
              </a:rPr>
              <a:t>atasan</a:t>
            </a:r>
            <a:r>
              <a:rPr lang="en-US" sz="2581" u="none" strike="noStrike" dirty="0">
                <a:solidFill>
                  <a:srgbClr val="000000"/>
                </a:solidFill>
                <a:latin typeface="Poppins Bold"/>
              </a:rPr>
              <a:t> </a:t>
            </a:r>
            <a:r>
              <a:rPr lang="en-US" sz="2581" u="none" strike="noStrike" dirty="0" err="1">
                <a:solidFill>
                  <a:srgbClr val="000000"/>
                </a:solidFill>
                <a:latin typeface="Poppins Bold"/>
              </a:rPr>
              <a:t>langsung</a:t>
            </a:r>
            <a:r>
              <a:rPr lang="en-US" sz="2581" u="none" strike="noStrike" dirty="0">
                <a:solidFill>
                  <a:srgbClr val="000000"/>
                </a:solidFill>
                <a:latin typeface="Poppins Bold"/>
              </a:rPr>
              <a:t> </a:t>
            </a:r>
            <a:r>
              <a:rPr lang="en-US" sz="2581" u="none" strike="noStrike" dirty="0" err="1">
                <a:solidFill>
                  <a:srgbClr val="000000"/>
                </a:solidFill>
                <a:latin typeface="Poppins Bold"/>
              </a:rPr>
              <a:t>mengetahui</a:t>
            </a:r>
            <a:r>
              <a:rPr lang="en-US" sz="2581" u="none" strike="noStrike" dirty="0">
                <a:solidFill>
                  <a:srgbClr val="000000"/>
                </a:solidFill>
                <a:latin typeface="Poppins Bold"/>
              </a:rPr>
              <a:t>/</a:t>
            </a:r>
            <a:r>
              <a:rPr lang="en-US" sz="2581" u="none" strike="noStrike" dirty="0" err="1">
                <a:solidFill>
                  <a:srgbClr val="000000"/>
                </a:solidFill>
                <a:latin typeface="Poppins Bold"/>
              </a:rPr>
              <a:t>mendapat</a:t>
            </a:r>
            <a:r>
              <a:rPr lang="en-US" sz="2581" u="none" strike="noStrike" dirty="0">
                <a:solidFill>
                  <a:srgbClr val="000000"/>
                </a:solidFill>
                <a:latin typeface="Poppins Bold"/>
              </a:rPr>
              <a:t> </a:t>
            </a:r>
            <a:r>
              <a:rPr lang="en-US" sz="2581" u="none" strike="noStrike" dirty="0" err="1">
                <a:solidFill>
                  <a:srgbClr val="000000"/>
                </a:solidFill>
                <a:latin typeface="Poppins Bold"/>
              </a:rPr>
              <a:t>informasi</a:t>
            </a:r>
            <a:r>
              <a:rPr lang="en-US" sz="2581" u="none" strike="noStrike" dirty="0">
                <a:solidFill>
                  <a:srgbClr val="000000"/>
                </a:solidFill>
                <a:latin typeface="Poppins Bold"/>
              </a:rPr>
              <a:t> </a:t>
            </a:r>
            <a:r>
              <a:rPr lang="en-US" sz="2581" u="none" strike="noStrike" dirty="0" err="1">
                <a:solidFill>
                  <a:srgbClr val="000000"/>
                </a:solidFill>
                <a:latin typeface="Poppins Bold"/>
              </a:rPr>
              <a:t>tentang</a:t>
            </a:r>
            <a:r>
              <a:rPr lang="en-US" sz="2581" u="none" strike="noStrike" dirty="0">
                <a:solidFill>
                  <a:srgbClr val="000000"/>
                </a:solidFill>
                <a:latin typeface="Poppins Bold"/>
              </a:rPr>
              <a:t> </a:t>
            </a:r>
            <a:r>
              <a:rPr lang="en-US" sz="2581" u="none" strike="noStrike" dirty="0" err="1">
                <a:solidFill>
                  <a:srgbClr val="000000"/>
                </a:solidFill>
                <a:latin typeface="Poppins Bold"/>
              </a:rPr>
              <a:t>dugaan</a:t>
            </a:r>
            <a:r>
              <a:rPr lang="en-US" sz="2581" u="none" strike="noStrike" dirty="0">
                <a:solidFill>
                  <a:srgbClr val="000000"/>
                </a:solidFill>
                <a:latin typeface="Poppins Bold"/>
              </a:rPr>
              <a:t> </a:t>
            </a:r>
            <a:r>
              <a:rPr lang="en-US" sz="2581" u="none" strike="noStrike" dirty="0" err="1">
                <a:solidFill>
                  <a:srgbClr val="000000"/>
                </a:solidFill>
                <a:latin typeface="Poppins Bold"/>
              </a:rPr>
              <a:t>pelanggaran</a:t>
            </a:r>
            <a:r>
              <a:rPr lang="en-US" sz="2581" u="none" strike="noStrike" dirty="0">
                <a:solidFill>
                  <a:srgbClr val="000000"/>
                </a:solidFill>
                <a:latin typeface="Poppins Bold"/>
              </a:rPr>
              <a:t> </a:t>
            </a:r>
            <a:r>
              <a:rPr lang="en-US" sz="2581" u="none" strike="noStrike" dirty="0" err="1">
                <a:solidFill>
                  <a:srgbClr val="000000"/>
                </a:solidFill>
                <a:latin typeface="Poppins Bold"/>
              </a:rPr>
              <a:t>disiplin</a:t>
            </a:r>
            <a:r>
              <a:rPr lang="en-US" sz="2581" u="none" strike="noStrike" dirty="0">
                <a:solidFill>
                  <a:srgbClr val="000000"/>
                </a:solidFill>
                <a:latin typeface="Poppins Bold"/>
              </a:rPr>
              <a:t> yang </a:t>
            </a:r>
            <a:r>
              <a:rPr lang="en-US" sz="2581" u="none" strike="noStrike" dirty="0" err="1">
                <a:solidFill>
                  <a:srgbClr val="000000"/>
                </a:solidFill>
                <a:latin typeface="Poppins Bold"/>
              </a:rPr>
              <a:t>dilakukan</a:t>
            </a:r>
            <a:r>
              <a:rPr lang="en-US" sz="2581" u="none" strike="noStrike" dirty="0">
                <a:solidFill>
                  <a:srgbClr val="000000"/>
                </a:solidFill>
                <a:latin typeface="Poppins Bold"/>
              </a:rPr>
              <a:t> </a:t>
            </a:r>
            <a:r>
              <a:rPr lang="en-US" sz="2581" u="none" strike="noStrike" dirty="0" err="1">
                <a:solidFill>
                  <a:srgbClr val="000000"/>
                </a:solidFill>
                <a:latin typeface="Poppins Bold"/>
              </a:rPr>
              <a:t>bawahannya</a:t>
            </a:r>
            <a:r>
              <a:rPr lang="en-US" sz="2581" u="none" strike="noStrike" dirty="0">
                <a:solidFill>
                  <a:srgbClr val="000000"/>
                </a:solidFill>
                <a:latin typeface="Poppins Bold"/>
              </a:rPr>
              <a:t>, </a:t>
            </a:r>
            <a:r>
              <a:rPr lang="en-US" sz="2581" u="none" strike="noStrike" dirty="0" err="1">
                <a:solidFill>
                  <a:srgbClr val="000000"/>
                </a:solidFill>
                <a:latin typeface="Poppins Bold"/>
              </a:rPr>
              <a:t>maka</a:t>
            </a:r>
            <a:r>
              <a:rPr lang="en-US" sz="2581" u="none" strike="noStrike" dirty="0">
                <a:solidFill>
                  <a:srgbClr val="000000"/>
                </a:solidFill>
                <a:latin typeface="Poppins Bold"/>
              </a:rPr>
              <a:t> </a:t>
            </a:r>
            <a:r>
              <a:rPr lang="en-US" sz="2581" u="none" strike="noStrike" dirty="0" err="1">
                <a:solidFill>
                  <a:srgbClr val="E32129"/>
                </a:solidFill>
                <a:latin typeface="Poppins Bold"/>
              </a:rPr>
              <a:t>atasan</a:t>
            </a:r>
            <a:r>
              <a:rPr lang="en-US" sz="2581" u="none" strike="noStrike" dirty="0">
                <a:solidFill>
                  <a:srgbClr val="E32129"/>
                </a:solidFill>
                <a:latin typeface="Poppins Bold"/>
              </a:rPr>
              <a:t> </a:t>
            </a:r>
            <a:r>
              <a:rPr lang="en-US" sz="2581" u="none" strike="noStrike" dirty="0" err="1">
                <a:solidFill>
                  <a:srgbClr val="E32129"/>
                </a:solidFill>
                <a:latin typeface="Poppins Bold"/>
              </a:rPr>
              <a:t>langsung</a:t>
            </a:r>
            <a:r>
              <a:rPr lang="en-US" sz="2581" u="none" strike="noStrike" dirty="0">
                <a:solidFill>
                  <a:srgbClr val="E32129"/>
                </a:solidFill>
                <a:latin typeface="Poppins Bold"/>
              </a:rPr>
              <a:t> </a:t>
            </a:r>
            <a:r>
              <a:rPr lang="en-US" sz="2581" u="none" strike="noStrike" dirty="0" err="1">
                <a:solidFill>
                  <a:srgbClr val="E32129"/>
                </a:solidFill>
                <a:latin typeface="Poppins Bold"/>
              </a:rPr>
              <a:t>tersebut</a:t>
            </a:r>
            <a:r>
              <a:rPr lang="en-US" sz="2581" u="none" strike="noStrike" dirty="0">
                <a:solidFill>
                  <a:srgbClr val="E32129"/>
                </a:solidFill>
                <a:latin typeface="Poppins Bold"/>
              </a:rPr>
              <a:t> </a:t>
            </a:r>
            <a:r>
              <a:rPr lang="en-US" sz="2581" u="none" strike="noStrike" dirty="0" err="1">
                <a:solidFill>
                  <a:srgbClr val="E32129"/>
                </a:solidFill>
                <a:latin typeface="Poppins Bold"/>
              </a:rPr>
              <a:t>wajib</a:t>
            </a:r>
            <a:r>
              <a:rPr lang="en-US" sz="2581" u="none" strike="noStrike" dirty="0">
                <a:solidFill>
                  <a:srgbClr val="E32129"/>
                </a:solidFill>
                <a:latin typeface="Poppins Bold"/>
              </a:rPr>
              <a:t> </a:t>
            </a:r>
            <a:r>
              <a:rPr lang="en-US" sz="2581" u="none" strike="noStrike" dirty="0" err="1">
                <a:solidFill>
                  <a:srgbClr val="E32129"/>
                </a:solidFill>
                <a:latin typeface="Poppins Bold"/>
              </a:rPr>
              <a:t>menindaklanjuti</a:t>
            </a:r>
            <a:r>
              <a:rPr lang="en-US" sz="2581" u="none" strike="noStrike" dirty="0">
                <a:solidFill>
                  <a:srgbClr val="000000"/>
                </a:solidFill>
                <a:latin typeface="Poppins Bold"/>
              </a:rPr>
              <a:t>. </a:t>
            </a:r>
            <a:r>
              <a:rPr lang="en-US" sz="2581" u="none" strike="noStrike" dirty="0" err="1">
                <a:solidFill>
                  <a:srgbClr val="000000"/>
                </a:solidFill>
                <a:latin typeface="Poppins Bold"/>
              </a:rPr>
              <a:t>Psl</a:t>
            </a:r>
            <a:r>
              <a:rPr lang="en-US" sz="2581" u="none" strike="noStrike" dirty="0">
                <a:solidFill>
                  <a:srgbClr val="000000"/>
                </a:solidFill>
                <a:latin typeface="Poppins Bold"/>
              </a:rPr>
              <a:t>. 26 </a:t>
            </a:r>
            <a:r>
              <a:rPr lang="en-US" sz="2581" u="none" strike="noStrike" dirty="0" err="1">
                <a:solidFill>
                  <a:srgbClr val="000000"/>
                </a:solidFill>
                <a:latin typeface="Poppins Bold"/>
              </a:rPr>
              <a:t>ayat</a:t>
            </a:r>
            <a:r>
              <a:rPr lang="en-US" sz="2581" u="none" strike="noStrike" dirty="0">
                <a:solidFill>
                  <a:srgbClr val="000000"/>
                </a:solidFill>
                <a:latin typeface="Poppins Bold"/>
              </a:rPr>
              <a:t> (1).</a:t>
            </a:r>
          </a:p>
        </p:txBody>
      </p:sp>
      <p:sp>
        <p:nvSpPr>
          <p:cNvPr id="26" name="TextBox 26"/>
          <p:cNvSpPr txBox="1"/>
          <p:nvPr/>
        </p:nvSpPr>
        <p:spPr>
          <a:xfrm>
            <a:off x="1526980" y="5376462"/>
            <a:ext cx="16784520" cy="1829894"/>
          </a:xfrm>
          <a:prstGeom prst="rect">
            <a:avLst/>
          </a:prstGeom>
        </p:spPr>
        <p:txBody>
          <a:bodyPr lIns="0" tIns="0" rIns="0" bIns="0" rtlCol="0" anchor="t">
            <a:spAutoFit/>
          </a:bodyPr>
          <a:lstStyle/>
          <a:p>
            <a:pPr marL="0" lvl="0" indent="0" algn="l">
              <a:lnSpc>
                <a:spcPts val="3614"/>
              </a:lnSpc>
              <a:spcBef>
                <a:spcPct val="0"/>
              </a:spcBef>
            </a:pPr>
            <a:r>
              <a:rPr lang="en-US" sz="2581" u="none" strike="noStrike">
                <a:solidFill>
                  <a:srgbClr val="E32129"/>
                </a:solidFill>
                <a:latin typeface="Poppins Bold"/>
              </a:rPr>
              <a:t>Atasan langsung yang telah mengetahui pelanggaran disiplin</a:t>
            </a:r>
            <a:r>
              <a:rPr lang="en-US" sz="2581" u="none" strike="noStrike">
                <a:solidFill>
                  <a:srgbClr val="000000"/>
                </a:solidFill>
                <a:latin typeface="Poppins Bold"/>
              </a:rPr>
              <a:t> yang dilakukan bawahannya, </a:t>
            </a:r>
            <a:r>
              <a:rPr lang="en-US" sz="2581" u="none" strike="noStrike">
                <a:solidFill>
                  <a:srgbClr val="E32129"/>
                </a:solidFill>
                <a:latin typeface="Poppins Bold"/>
              </a:rPr>
              <a:t>tetapi tidak memanggil</a:t>
            </a:r>
            <a:r>
              <a:rPr lang="en-US" sz="2581" u="none" strike="noStrike">
                <a:solidFill>
                  <a:srgbClr val="000000"/>
                </a:solidFill>
                <a:latin typeface="Poppins Bold"/>
              </a:rPr>
              <a:t>, memeriksa, menghukum atau tidak melaporkan kepada atasannya, maka </a:t>
            </a:r>
            <a:r>
              <a:rPr lang="en-US" sz="2581" u="none" strike="noStrike">
                <a:solidFill>
                  <a:srgbClr val="E32129"/>
                </a:solidFill>
                <a:latin typeface="Poppins Bold"/>
              </a:rPr>
              <a:t>atasan langsung tersebut juga dijatuhi hukuman disiplin</a:t>
            </a:r>
            <a:r>
              <a:rPr lang="en-US" sz="2581" u="none" strike="noStrike">
                <a:solidFill>
                  <a:srgbClr val="000000"/>
                </a:solidFill>
                <a:latin typeface="Poppins Bold"/>
              </a:rPr>
              <a:t> yang lebih berat dengan hukuman disiplin yang seharusnya dijatuhkan kepada PNS yang melakukan pelanggaran. (Psl. 28)</a:t>
            </a:r>
          </a:p>
        </p:txBody>
      </p:sp>
      <p:sp>
        <p:nvSpPr>
          <p:cNvPr id="27" name="TextBox 27"/>
          <p:cNvSpPr txBox="1"/>
          <p:nvPr/>
        </p:nvSpPr>
        <p:spPr>
          <a:xfrm>
            <a:off x="1503480" y="7606257"/>
            <a:ext cx="16784520" cy="1372694"/>
          </a:xfrm>
          <a:prstGeom prst="rect">
            <a:avLst/>
          </a:prstGeom>
        </p:spPr>
        <p:txBody>
          <a:bodyPr lIns="0" tIns="0" rIns="0" bIns="0" rtlCol="0" anchor="t">
            <a:spAutoFit/>
          </a:bodyPr>
          <a:lstStyle/>
          <a:p>
            <a:pPr marL="0" lvl="0" indent="0" algn="l">
              <a:lnSpc>
                <a:spcPts val="3614"/>
              </a:lnSpc>
              <a:spcBef>
                <a:spcPct val="0"/>
              </a:spcBef>
            </a:pPr>
            <a:r>
              <a:rPr lang="en-US" sz="2581" u="none" strike="noStrike">
                <a:solidFill>
                  <a:srgbClr val="E32129"/>
                </a:solidFill>
                <a:latin typeface="Poppins Bold"/>
              </a:rPr>
              <a:t>Pelanggaran disiplin = setiap ucapan, tulisan, atau perbuatan PNS</a:t>
            </a:r>
            <a:r>
              <a:rPr lang="en-US" sz="2581" u="none" strike="noStrike">
                <a:solidFill>
                  <a:srgbClr val="000000"/>
                </a:solidFill>
                <a:latin typeface="Poppins Bold"/>
              </a:rPr>
              <a:t> yang tidak menaati kewajiban dan/atau melanggar larangan ketentuan Disiplin PNS, baik </a:t>
            </a:r>
            <a:r>
              <a:rPr lang="en-US" sz="2581" u="none" strike="noStrike">
                <a:solidFill>
                  <a:srgbClr val="E32129"/>
                </a:solidFill>
                <a:latin typeface="Poppins Bold"/>
              </a:rPr>
              <a:t>yang dilakukan di dalam maupun di luar jam kerja</a:t>
            </a:r>
            <a:r>
              <a:rPr lang="en-US" sz="2581" u="none" strike="noStrike">
                <a:solidFill>
                  <a:srgbClr val="000000"/>
                </a:solidFill>
                <a:latin typeface="Poppins Bold"/>
              </a:rPr>
              <a:t>. (Psl. 1 angka 6)</a:t>
            </a:r>
          </a:p>
        </p:txBody>
      </p:sp>
      <p:sp>
        <p:nvSpPr>
          <p:cNvPr id="28" name="TextBox 28"/>
          <p:cNvSpPr txBox="1"/>
          <p:nvPr/>
        </p:nvSpPr>
        <p:spPr>
          <a:xfrm>
            <a:off x="1526980" y="9369476"/>
            <a:ext cx="8065889" cy="458294"/>
          </a:xfrm>
          <a:prstGeom prst="rect">
            <a:avLst/>
          </a:prstGeom>
        </p:spPr>
        <p:txBody>
          <a:bodyPr lIns="0" tIns="0" rIns="0" bIns="0" rtlCol="0" anchor="t">
            <a:spAutoFit/>
          </a:bodyPr>
          <a:lstStyle/>
          <a:p>
            <a:pPr marL="0" lvl="0" indent="0" algn="l">
              <a:lnSpc>
                <a:spcPts val="3614"/>
              </a:lnSpc>
              <a:spcBef>
                <a:spcPct val="0"/>
              </a:spcBef>
            </a:pPr>
            <a:r>
              <a:rPr lang="en-US" sz="2581" u="none" strike="noStrike">
                <a:solidFill>
                  <a:srgbClr val="000000"/>
                </a:solidFill>
                <a:latin typeface="Poppins Bold"/>
              </a:rPr>
              <a:t>PP disiplin PNS juga </a:t>
            </a:r>
            <a:r>
              <a:rPr lang="en-US" sz="2581" u="none" strike="noStrike">
                <a:solidFill>
                  <a:srgbClr val="E32129"/>
                </a:solidFill>
                <a:latin typeface="Poppins Bold"/>
              </a:rPr>
              <a:t>berlaku untuk CPNS</a:t>
            </a:r>
            <a:r>
              <a:rPr lang="en-US" sz="2581" u="none" strike="noStrike">
                <a:solidFill>
                  <a:srgbClr val="000000"/>
                </a:solidFill>
                <a:latin typeface="Poppins Bold"/>
              </a:rPr>
              <a:t> (Psl.43)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sp>
        <p:nvSpPr>
          <p:cNvPr id="3" name="Freeform 3"/>
          <p:cNvSpPr/>
          <p:nvPr/>
        </p:nvSpPr>
        <p:spPr>
          <a:xfrm>
            <a:off x="-386961" y="-1029027"/>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0459478" y="-1029027"/>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8586668" y="5570852"/>
            <a:ext cx="766566" cy="786222"/>
          </a:xfrm>
          <a:custGeom>
            <a:avLst/>
            <a:gdLst/>
            <a:ahLst/>
            <a:cxnLst/>
            <a:rect l="l" t="t" r="r" b="b"/>
            <a:pathLst>
              <a:path w="766566" h="786222">
                <a:moveTo>
                  <a:pt x="0" y="0"/>
                </a:moveTo>
                <a:lnTo>
                  <a:pt x="766566" y="0"/>
                </a:lnTo>
                <a:lnTo>
                  <a:pt x="766566" y="786222"/>
                </a:lnTo>
                <a:lnTo>
                  <a:pt x="0" y="7862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417898" y="0"/>
            <a:ext cx="5452205" cy="1195213"/>
          </a:xfrm>
          <a:custGeom>
            <a:avLst/>
            <a:gdLst/>
            <a:ahLst/>
            <a:cxnLst/>
            <a:rect l="l" t="t" r="r" b="b"/>
            <a:pathLst>
              <a:path w="5452205" h="1195213">
                <a:moveTo>
                  <a:pt x="0" y="0"/>
                </a:moveTo>
                <a:lnTo>
                  <a:pt x="5452204" y="0"/>
                </a:lnTo>
                <a:lnTo>
                  <a:pt x="5452204" y="1195213"/>
                </a:lnTo>
                <a:lnTo>
                  <a:pt x="0" y="1195213"/>
                </a:lnTo>
                <a:lnTo>
                  <a:pt x="0" y="0"/>
                </a:lnTo>
                <a:close/>
              </a:path>
            </a:pathLst>
          </a:custGeom>
          <a:blipFill>
            <a:blip r:embed="rId7"/>
            <a:stretch>
              <a:fillRect/>
            </a:stretch>
          </a:blipFill>
        </p:spPr>
      </p:sp>
      <p:sp>
        <p:nvSpPr>
          <p:cNvPr id="7" name="Freeform 7"/>
          <p:cNvSpPr/>
          <p:nvPr/>
        </p:nvSpPr>
        <p:spPr>
          <a:xfrm>
            <a:off x="1729406" y="1759223"/>
            <a:ext cx="14829189" cy="8032477"/>
          </a:xfrm>
          <a:custGeom>
            <a:avLst/>
            <a:gdLst/>
            <a:ahLst/>
            <a:cxnLst/>
            <a:rect l="l" t="t" r="r" b="b"/>
            <a:pathLst>
              <a:path w="14829189" h="8032477">
                <a:moveTo>
                  <a:pt x="0" y="0"/>
                </a:moveTo>
                <a:lnTo>
                  <a:pt x="14829188" y="0"/>
                </a:lnTo>
                <a:lnTo>
                  <a:pt x="14829188" y="8032477"/>
                </a:lnTo>
                <a:lnTo>
                  <a:pt x="0" y="8032477"/>
                </a:lnTo>
                <a:lnTo>
                  <a:pt x="0" y="0"/>
                </a:lnTo>
                <a:close/>
              </a:path>
            </a:pathLst>
          </a:custGeom>
          <a:blipFill>
            <a:blip r:embed="rId8"/>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27"/>
          <p:cNvSpPr/>
          <p:nvPr/>
        </p:nvSpPr>
        <p:spPr>
          <a:xfrm>
            <a:off x="10668000" y="242933"/>
            <a:ext cx="6365250" cy="1395367"/>
          </a:xfrm>
          <a:custGeom>
            <a:avLst/>
            <a:gdLst/>
            <a:ahLst/>
            <a:cxnLst/>
            <a:rect l="l" t="t" r="r" b="b"/>
            <a:pathLst>
              <a:path w="6365250" h="1395367">
                <a:moveTo>
                  <a:pt x="0" y="0"/>
                </a:moveTo>
                <a:lnTo>
                  <a:pt x="6365250" y="0"/>
                </a:lnTo>
                <a:lnTo>
                  <a:pt x="6365250" y="1395367"/>
                </a:lnTo>
                <a:lnTo>
                  <a:pt x="0" y="1395367"/>
                </a:lnTo>
                <a:lnTo>
                  <a:pt x="0" y="0"/>
                </a:lnTo>
                <a:close/>
              </a:path>
            </a:pathLst>
          </a:custGeom>
          <a:blipFill>
            <a:blip r:embed="rId3"/>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63636" y="3108086"/>
            <a:ext cx="21494542" cy="7642715"/>
            <a:chOff x="0" y="0"/>
            <a:chExt cx="5661114" cy="2012896"/>
          </a:xfrm>
        </p:grpSpPr>
        <p:sp>
          <p:nvSpPr>
            <p:cNvPr id="3" name="Freeform 3"/>
            <p:cNvSpPr/>
            <p:nvPr/>
          </p:nvSpPr>
          <p:spPr>
            <a:xfrm>
              <a:off x="0" y="0"/>
              <a:ext cx="5661114" cy="2012896"/>
            </a:xfrm>
            <a:custGeom>
              <a:avLst/>
              <a:gdLst/>
              <a:ahLst/>
              <a:cxnLst/>
              <a:rect l="l" t="t" r="r" b="b"/>
              <a:pathLst>
                <a:path w="5661114" h="2012896">
                  <a:moveTo>
                    <a:pt x="0" y="0"/>
                  </a:moveTo>
                  <a:lnTo>
                    <a:pt x="5661114" y="0"/>
                  </a:lnTo>
                  <a:lnTo>
                    <a:pt x="5661114" y="2012896"/>
                  </a:lnTo>
                  <a:lnTo>
                    <a:pt x="0" y="2012896"/>
                  </a:lnTo>
                  <a:close/>
                </a:path>
              </a:pathLst>
            </a:custGeom>
            <a:solidFill>
              <a:srgbClr val="0E8388"/>
            </a:solidFill>
          </p:spPr>
        </p:sp>
        <p:sp>
          <p:nvSpPr>
            <p:cNvPr id="4" name="TextBox 4"/>
            <p:cNvSpPr txBox="1"/>
            <p:nvPr/>
          </p:nvSpPr>
          <p:spPr>
            <a:xfrm>
              <a:off x="0" y="0"/>
              <a:ext cx="5661114" cy="2012896"/>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a:off x="994516" y="2168287"/>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315014" y="2398165"/>
            <a:ext cx="1947784" cy="1947784"/>
          </a:xfrm>
          <a:custGeom>
            <a:avLst/>
            <a:gdLst/>
            <a:ahLst/>
            <a:cxnLst/>
            <a:rect l="l" t="t" r="r" b="b"/>
            <a:pathLst>
              <a:path w="1947784" h="1947784">
                <a:moveTo>
                  <a:pt x="0" y="0"/>
                </a:moveTo>
                <a:lnTo>
                  <a:pt x="1947785" y="0"/>
                </a:lnTo>
                <a:lnTo>
                  <a:pt x="1947785" y="1947784"/>
                </a:lnTo>
                <a:lnTo>
                  <a:pt x="0" y="19477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416008" y="2499159"/>
            <a:ext cx="1745796" cy="1745796"/>
          </a:xfrm>
          <a:custGeom>
            <a:avLst/>
            <a:gdLst/>
            <a:ahLst/>
            <a:cxnLst/>
            <a:rect l="l" t="t" r="r" b="b"/>
            <a:pathLst>
              <a:path w="1745796" h="1745796">
                <a:moveTo>
                  <a:pt x="0" y="0"/>
                </a:moveTo>
                <a:lnTo>
                  <a:pt x="1745797" y="0"/>
                </a:lnTo>
                <a:lnTo>
                  <a:pt x="1745797" y="1745797"/>
                </a:lnTo>
                <a:lnTo>
                  <a:pt x="0" y="17457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535922" y="2168287"/>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5856420" y="2398165"/>
            <a:ext cx="1947784" cy="1947784"/>
          </a:xfrm>
          <a:custGeom>
            <a:avLst/>
            <a:gdLst/>
            <a:ahLst/>
            <a:cxnLst/>
            <a:rect l="l" t="t" r="r" b="b"/>
            <a:pathLst>
              <a:path w="1947784" h="1947784">
                <a:moveTo>
                  <a:pt x="0" y="0"/>
                </a:moveTo>
                <a:lnTo>
                  <a:pt x="1947784" y="0"/>
                </a:lnTo>
                <a:lnTo>
                  <a:pt x="1947784" y="1947784"/>
                </a:lnTo>
                <a:lnTo>
                  <a:pt x="0" y="19477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5957414" y="2499159"/>
            <a:ext cx="1745796" cy="1745796"/>
          </a:xfrm>
          <a:custGeom>
            <a:avLst/>
            <a:gdLst/>
            <a:ahLst/>
            <a:cxnLst/>
            <a:rect l="l" t="t" r="r" b="b"/>
            <a:pathLst>
              <a:path w="1745796" h="1745796">
                <a:moveTo>
                  <a:pt x="0" y="0"/>
                </a:moveTo>
                <a:lnTo>
                  <a:pt x="1745796" y="0"/>
                </a:lnTo>
                <a:lnTo>
                  <a:pt x="1745796" y="1745797"/>
                </a:lnTo>
                <a:lnTo>
                  <a:pt x="0" y="17457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9859928" y="2168287"/>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0183217" y="2398165"/>
            <a:ext cx="1947784" cy="1947784"/>
          </a:xfrm>
          <a:custGeom>
            <a:avLst/>
            <a:gdLst/>
            <a:ahLst/>
            <a:cxnLst/>
            <a:rect l="l" t="t" r="r" b="b"/>
            <a:pathLst>
              <a:path w="1947784" h="1947784">
                <a:moveTo>
                  <a:pt x="0" y="0"/>
                </a:moveTo>
                <a:lnTo>
                  <a:pt x="1947784" y="0"/>
                </a:lnTo>
                <a:lnTo>
                  <a:pt x="1947784" y="1947784"/>
                </a:lnTo>
                <a:lnTo>
                  <a:pt x="0" y="19477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0284211" y="2499159"/>
            <a:ext cx="1745796" cy="1745796"/>
          </a:xfrm>
          <a:custGeom>
            <a:avLst/>
            <a:gdLst/>
            <a:ahLst/>
            <a:cxnLst/>
            <a:rect l="l" t="t" r="r" b="b"/>
            <a:pathLst>
              <a:path w="1745796" h="1745796">
                <a:moveTo>
                  <a:pt x="0" y="0"/>
                </a:moveTo>
                <a:lnTo>
                  <a:pt x="1745796" y="0"/>
                </a:lnTo>
                <a:lnTo>
                  <a:pt x="1745796" y="1745797"/>
                </a:lnTo>
                <a:lnTo>
                  <a:pt x="0" y="17457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4504433" y="2168287"/>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14824932" y="2398165"/>
            <a:ext cx="1947784" cy="1947784"/>
          </a:xfrm>
          <a:custGeom>
            <a:avLst/>
            <a:gdLst/>
            <a:ahLst/>
            <a:cxnLst/>
            <a:rect l="l" t="t" r="r" b="b"/>
            <a:pathLst>
              <a:path w="1947784" h="1947784">
                <a:moveTo>
                  <a:pt x="0" y="0"/>
                </a:moveTo>
                <a:lnTo>
                  <a:pt x="1947784" y="0"/>
                </a:lnTo>
                <a:lnTo>
                  <a:pt x="1947784" y="1947784"/>
                </a:lnTo>
                <a:lnTo>
                  <a:pt x="0" y="19477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4925925" y="2499159"/>
            <a:ext cx="1745796" cy="1745796"/>
          </a:xfrm>
          <a:custGeom>
            <a:avLst/>
            <a:gdLst/>
            <a:ahLst/>
            <a:cxnLst/>
            <a:rect l="l" t="t" r="r" b="b"/>
            <a:pathLst>
              <a:path w="1745796" h="1745796">
                <a:moveTo>
                  <a:pt x="0" y="0"/>
                </a:moveTo>
                <a:lnTo>
                  <a:pt x="1745797" y="0"/>
                </a:lnTo>
                <a:lnTo>
                  <a:pt x="1745797" y="1745797"/>
                </a:lnTo>
                <a:lnTo>
                  <a:pt x="0" y="17457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1780571" y="2863722"/>
            <a:ext cx="1016671" cy="1016671"/>
          </a:xfrm>
          <a:custGeom>
            <a:avLst/>
            <a:gdLst/>
            <a:ahLst/>
            <a:cxnLst/>
            <a:rect l="l" t="t" r="r" b="b"/>
            <a:pathLst>
              <a:path w="1016671" h="1016671">
                <a:moveTo>
                  <a:pt x="0" y="0"/>
                </a:moveTo>
                <a:lnTo>
                  <a:pt x="1016671" y="0"/>
                </a:lnTo>
                <a:lnTo>
                  <a:pt x="1016671" y="1016671"/>
                </a:lnTo>
                <a:lnTo>
                  <a:pt x="0" y="10166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6321977" y="2863722"/>
            <a:ext cx="1016671" cy="1016671"/>
          </a:xfrm>
          <a:custGeom>
            <a:avLst/>
            <a:gdLst/>
            <a:ahLst/>
            <a:cxnLst/>
            <a:rect l="l" t="t" r="r" b="b"/>
            <a:pathLst>
              <a:path w="1016671" h="1016671">
                <a:moveTo>
                  <a:pt x="0" y="0"/>
                </a:moveTo>
                <a:lnTo>
                  <a:pt x="1016671" y="0"/>
                </a:lnTo>
                <a:lnTo>
                  <a:pt x="1016671" y="1016671"/>
                </a:lnTo>
                <a:lnTo>
                  <a:pt x="0" y="10166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Freeform 19"/>
          <p:cNvSpPr/>
          <p:nvPr/>
        </p:nvSpPr>
        <p:spPr>
          <a:xfrm>
            <a:off x="10659548" y="2800974"/>
            <a:ext cx="995122" cy="995122"/>
          </a:xfrm>
          <a:custGeom>
            <a:avLst/>
            <a:gdLst/>
            <a:ahLst/>
            <a:cxnLst/>
            <a:rect l="l" t="t" r="r" b="b"/>
            <a:pathLst>
              <a:path w="995122" h="995122">
                <a:moveTo>
                  <a:pt x="0" y="0"/>
                </a:moveTo>
                <a:lnTo>
                  <a:pt x="995122" y="0"/>
                </a:lnTo>
                <a:lnTo>
                  <a:pt x="995122" y="995122"/>
                </a:lnTo>
                <a:lnTo>
                  <a:pt x="0" y="9951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a:off x="15290488" y="2863722"/>
            <a:ext cx="1016671" cy="1016671"/>
          </a:xfrm>
          <a:custGeom>
            <a:avLst/>
            <a:gdLst/>
            <a:ahLst/>
            <a:cxnLst/>
            <a:rect l="l" t="t" r="r" b="b"/>
            <a:pathLst>
              <a:path w="1016671" h="1016671">
                <a:moveTo>
                  <a:pt x="0" y="0"/>
                </a:moveTo>
                <a:lnTo>
                  <a:pt x="1016671" y="0"/>
                </a:lnTo>
                <a:lnTo>
                  <a:pt x="1016671" y="1016671"/>
                </a:lnTo>
                <a:lnTo>
                  <a:pt x="0" y="101667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3" name="Group 23"/>
          <p:cNvGrpSpPr/>
          <p:nvPr/>
        </p:nvGrpSpPr>
        <p:grpSpPr>
          <a:xfrm>
            <a:off x="-1342907" y="10016500"/>
            <a:ext cx="20973813" cy="734301"/>
            <a:chOff x="0" y="0"/>
            <a:chExt cx="11607985" cy="406400"/>
          </a:xfrm>
        </p:grpSpPr>
        <p:sp>
          <p:nvSpPr>
            <p:cNvPr id="24" name="Freeform 24"/>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306464"/>
            </a:solidFill>
          </p:spPr>
        </p:sp>
        <p:sp>
          <p:nvSpPr>
            <p:cNvPr id="25" name="TextBox 25"/>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4131384" y="10016500"/>
            <a:ext cx="10025232" cy="734301"/>
            <a:chOff x="0" y="0"/>
            <a:chExt cx="5548478" cy="406400"/>
          </a:xfrm>
        </p:grpSpPr>
        <p:sp>
          <p:nvSpPr>
            <p:cNvPr id="27" name="Freeform 27"/>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DB034"/>
            </a:solidFill>
          </p:spPr>
        </p:sp>
        <p:sp>
          <p:nvSpPr>
            <p:cNvPr id="28" name="TextBox 28"/>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5374682" y="1480582"/>
            <a:ext cx="7538637" cy="687705"/>
          </a:xfrm>
          <a:prstGeom prst="rect">
            <a:avLst/>
          </a:prstGeom>
        </p:spPr>
        <p:txBody>
          <a:bodyPr lIns="0" tIns="0" rIns="0" bIns="0" rtlCol="0" anchor="t">
            <a:spAutoFit/>
          </a:bodyPr>
          <a:lstStyle/>
          <a:p>
            <a:pPr algn="ctr">
              <a:lnSpc>
                <a:spcPts val="5084"/>
              </a:lnSpc>
            </a:pPr>
            <a:r>
              <a:rPr lang="en-US" sz="4499" spc="-134">
                <a:solidFill>
                  <a:srgbClr val="000000"/>
                </a:solidFill>
                <a:latin typeface="Poppins Bold"/>
              </a:rPr>
              <a:t>KETENTUAN PP 94/2021</a:t>
            </a:r>
          </a:p>
        </p:txBody>
      </p:sp>
      <p:sp>
        <p:nvSpPr>
          <p:cNvPr id="30" name="TextBox 30"/>
          <p:cNvSpPr txBox="1"/>
          <p:nvPr/>
        </p:nvSpPr>
        <p:spPr>
          <a:xfrm>
            <a:off x="269861" y="4536449"/>
            <a:ext cx="4434186" cy="5517704"/>
          </a:xfrm>
          <a:prstGeom prst="rect">
            <a:avLst/>
          </a:prstGeom>
        </p:spPr>
        <p:txBody>
          <a:bodyPr lIns="0" tIns="0" rIns="0" bIns="0" rtlCol="0" anchor="t">
            <a:spAutoFit/>
          </a:bodyPr>
          <a:lstStyle/>
          <a:p>
            <a:pPr>
              <a:lnSpc>
                <a:spcPts val="2768"/>
              </a:lnSpc>
            </a:pPr>
            <a:r>
              <a:rPr lang="en-US" sz="2449" spc="-73">
                <a:solidFill>
                  <a:srgbClr val="FFB235"/>
                </a:solidFill>
                <a:latin typeface="Poppins Bold"/>
              </a:rPr>
              <a:t>Pembentukan Tim Pemeriksa</a:t>
            </a:r>
            <a:r>
              <a:rPr lang="en-US" sz="2449" spc="-73">
                <a:solidFill>
                  <a:srgbClr val="FFFFFF"/>
                </a:solidFill>
                <a:latin typeface="Poppins Bold"/>
              </a:rPr>
              <a:t> bersifat </a:t>
            </a:r>
            <a:r>
              <a:rPr lang="en-US" sz="2449" spc="-73">
                <a:solidFill>
                  <a:srgbClr val="FFB235"/>
                </a:solidFill>
                <a:latin typeface="Poppins Bold"/>
              </a:rPr>
              <a:t>pilihan</a:t>
            </a:r>
            <a:r>
              <a:rPr lang="en-US" sz="2449" spc="-73">
                <a:solidFill>
                  <a:srgbClr val="FFFFFF"/>
                </a:solidFill>
                <a:latin typeface="Poppins Bold"/>
              </a:rPr>
              <a:t> untuk dugaan pelanggaran hukuman </a:t>
            </a:r>
            <a:r>
              <a:rPr lang="en-US" sz="2449" spc="-73">
                <a:solidFill>
                  <a:srgbClr val="FFB235"/>
                </a:solidFill>
                <a:latin typeface="Poppins Bold"/>
              </a:rPr>
              <a:t>disiplin tingkat sedang</a:t>
            </a:r>
            <a:r>
              <a:rPr lang="en-US" sz="2449" spc="-73">
                <a:solidFill>
                  <a:srgbClr val="FFFFFF"/>
                </a:solidFill>
                <a:latin typeface="Poppins Bold"/>
              </a:rPr>
              <a:t> dan bersifat wajib untuk dugaan pelanggaran </a:t>
            </a:r>
            <a:r>
              <a:rPr lang="en-US" sz="2449" spc="-73">
                <a:solidFill>
                  <a:srgbClr val="FFB235"/>
                </a:solidFill>
                <a:latin typeface="Poppins Bold"/>
              </a:rPr>
              <a:t>disiplin tingkat berat.</a:t>
            </a:r>
          </a:p>
          <a:p>
            <a:pPr>
              <a:lnSpc>
                <a:spcPts val="2768"/>
              </a:lnSpc>
            </a:pPr>
            <a:endParaRPr lang="en-US" sz="2449" spc="-73">
              <a:solidFill>
                <a:srgbClr val="FFB235"/>
              </a:solidFill>
              <a:latin typeface="Poppins Bold"/>
            </a:endParaRPr>
          </a:p>
          <a:p>
            <a:pPr>
              <a:lnSpc>
                <a:spcPts val="2768"/>
              </a:lnSpc>
            </a:pPr>
            <a:r>
              <a:rPr lang="en-US" sz="2449" spc="-73">
                <a:solidFill>
                  <a:srgbClr val="FFFFFF"/>
                </a:solidFill>
                <a:latin typeface="Poppins Bold"/>
              </a:rPr>
              <a:t>Sebelumnya dalam PP 53/2010 ditentukan bahwa untuk pelanggaran disiplin yang ancaman hukumannya sedang atau berat </a:t>
            </a:r>
            <a:r>
              <a:rPr lang="en-US" sz="2449" spc="-73">
                <a:solidFill>
                  <a:srgbClr val="FFB235"/>
                </a:solidFill>
                <a:latin typeface="Poppins Bold"/>
              </a:rPr>
              <a:t>dapat</a:t>
            </a:r>
            <a:r>
              <a:rPr lang="en-US" sz="2449" spc="-73">
                <a:solidFill>
                  <a:srgbClr val="FFFFFF"/>
                </a:solidFill>
                <a:latin typeface="Poppins Bold"/>
              </a:rPr>
              <a:t> dibentuk Tim Pemeriksa </a:t>
            </a:r>
            <a:r>
              <a:rPr lang="en-US" sz="2449" spc="-73">
                <a:solidFill>
                  <a:srgbClr val="FFB235"/>
                </a:solidFill>
                <a:latin typeface="Poppins Bold"/>
              </a:rPr>
              <a:t>(bersifat pilihan)</a:t>
            </a:r>
            <a:r>
              <a:rPr lang="en-US" sz="2449" spc="-73">
                <a:solidFill>
                  <a:srgbClr val="FFFFFF"/>
                </a:solidFill>
                <a:latin typeface="Poppins Bold"/>
              </a:rPr>
              <a:t>.</a:t>
            </a:r>
          </a:p>
          <a:p>
            <a:pPr>
              <a:lnSpc>
                <a:spcPts val="2768"/>
              </a:lnSpc>
            </a:pPr>
            <a:endParaRPr lang="en-US" sz="2449" spc="-73">
              <a:solidFill>
                <a:srgbClr val="FFFFFF"/>
              </a:solidFill>
              <a:latin typeface="Poppins Bold"/>
            </a:endParaRPr>
          </a:p>
        </p:txBody>
      </p:sp>
      <p:sp>
        <p:nvSpPr>
          <p:cNvPr id="31" name="TextBox 31"/>
          <p:cNvSpPr txBox="1"/>
          <p:nvPr/>
        </p:nvSpPr>
        <p:spPr>
          <a:xfrm>
            <a:off x="5200743" y="4545974"/>
            <a:ext cx="3890122" cy="4688437"/>
          </a:xfrm>
          <a:prstGeom prst="rect">
            <a:avLst/>
          </a:prstGeom>
        </p:spPr>
        <p:txBody>
          <a:bodyPr lIns="0" tIns="0" rIns="0" bIns="0" rtlCol="0" anchor="t">
            <a:spAutoFit/>
          </a:bodyPr>
          <a:lstStyle/>
          <a:p>
            <a:pPr>
              <a:lnSpc>
                <a:spcPts val="2693"/>
              </a:lnSpc>
            </a:pPr>
            <a:r>
              <a:rPr lang="en-US" sz="2383" spc="-71">
                <a:solidFill>
                  <a:srgbClr val="FFFFFF"/>
                </a:solidFill>
                <a:latin typeface="Poppins Bold"/>
              </a:rPr>
              <a:t>Atasan langsung yang </a:t>
            </a:r>
            <a:r>
              <a:rPr lang="en-US" sz="2383" spc="-71">
                <a:solidFill>
                  <a:srgbClr val="FFB235"/>
                </a:solidFill>
                <a:latin typeface="Poppins Bold"/>
              </a:rPr>
              <a:t>tidak melakukan pemanggilan dan pemeriksaan terhadap PNS yang diduga melakukan Pelanggaran Disiplin, dan/ atau melaporkan hasil pemeriksaan</a:t>
            </a:r>
            <a:r>
              <a:rPr lang="en-US" sz="2383" spc="-71">
                <a:solidFill>
                  <a:srgbClr val="FFFFFF"/>
                </a:solidFill>
                <a:latin typeface="Poppins Bold"/>
              </a:rPr>
              <a:t> kepada Pejabat yang Berwenang Menghukum </a:t>
            </a:r>
            <a:r>
              <a:rPr lang="en-US" sz="2383" spc="-71">
                <a:solidFill>
                  <a:srgbClr val="FFB235"/>
                </a:solidFill>
                <a:latin typeface="Poppins Bold"/>
              </a:rPr>
              <a:t>dijatuhi Hukuman Disiplin yang lebih berat.</a:t>
            </a:r>
          </a:p>
          <a:p>
            <a:pPr>
              <a:lnSpc>
                <a:spcPts val="2693"/>
              </a:lnSpc>
            </a:pPr>
            <a:endParaRPr lang="en-US" sz="2383" spc="-71">
              <a:solidFill>
                <a:srgbClr val="FFB235"/>
              </a:solidFill>
              <a:latin typeface="Poppins Bold"/>
            </a:endParaRPr>
          </a:p>
        </p:txBody>
      </p:sp>
      <p:sp>
        <p:nvSpPr>
          <p:cNvPr id="32" name="TextBox 32"/>
          <p:cNvSpPr txBox="1"/>
          <p:nvPr/>
        </p:nvSpPr>
        <p:spPr>
          <a:xfrm>
            <a:off x="9586164" y="4517446"/>
            <a:ext cx="3959340" cy="5318033"/>
          </a:xfrm>
          <a:prstGeom prst="rect">
            <a:avLst/>
          </a:prstGeom>
        </p:spPr>
        <p:txBody>
          <a:bodyPr lIns="0" tIns="0" rIns="0" bIns="0" rtlCol="0" anchor="t">
            <a:spAutoFit/>
          </a:bodyPr>
          <a:lstStyle/>
          <a:p>
            <a:pPr>
              <a:lnSpc>
                <a:spcPts val="2813"/>
              </a:lnSpc>
            </a:pPr>
            <a:r>
              <a:rPr lang="en-US" sz="2489" spc="-74">
                <a:solidFill>
                  <a:srgbClr val="FFFFFF"/>
                </a:solidFill>
                <a:latin typeface="Poppins Bold"/>
              </a:rPr>
              <a:t>Dalam hal Pejabat yang berwenang menghukum tidak menjatuhkan HD kepada PNS yang melakukan pelanggaran disiplin, tidak menjatuhkan HD yang sesuai Pelanggaran Disiplin yang dilakukan oleh PNS, maka Pejabat yang Berwenang Menghukum </a:t>
            </a:r>
            <a:r>
              <a:rPr lang="en-US" sz="2489" spc="-74">
                <a:solidFill>
                  <a:srgbClr val="FFB235"/>
                </a:solidFill>
                <a:latin typeface="Poppins Bold"/>
              </a:rPr>
              <a:t>dijatuhi Hukuman Disiplin yang lebih berat.</a:t>
            </a:r>
          </a:p>
          <a:p>
            <a:pPr algn="r">
              <a:lnSpc>
                <a:spcPts val="2813"/>
              </a:lnSpc>
            </a:pPr>
            <a:endParaRPr lang="en-US" sz="2489" spc="-74">
              <a:solidFill>
                <a:srgbClr val="FFB235"/>
              </a:solidFill>
              <a:latin typeface="Poppins Bold"/>
            </a:endParaRPr>
          </a:p>
        </p:txBody>
      </p:sp>
      <p:sp>
        <p:nvSpPr>
          <p:cNvPr id="33" name="TextBox 33"/>
          <p:cNvSpPr txBox="1"/>
          <p:nvPr/>
        </p:nvSpPr>
        <p:spPr>
          <a:xfrm>
            <a:off x="14040804" y="4536449"/>
            <a:ext cx="3713796" cy="3555908"/>
          </a:xfrm>
          <a:prstGeom prst="rect">
            <a:avLst/>
          </a:prstGeom>
        </p:spPr>
        <p:txBody>
          <a:bodyPr lIns="0" tIns="0" rIns="0" bIns="0" rtlCol="0" anchor="t">
            <a:spAutoFit/>
          </a:bodyPr>
          <a:lstStyle/>
          <a:p>
            <a:pPr>
              <a:lnSpc>
                <a:spcPts val="2813"/>
              </a:lnSpc>
            </a:pPr>
            <a:r>
              <a:rPr lang="en-US" sz="2489" spc="-74">
                <a:solidFill>
                  <a:srgbClr val="FFFFFF"/>
                </a:solidFill>
                <a:latin typeface="Poppins Bold"/>
              </a:rPr>
              <a:t>PNS yang melanggar ketentuan mengenai izin perkawinan dan perceraian PNS </a:t>
            </a:r>
            <a:r>
              <a:rPr lang="en-US" sz="2489" spc="-74">
                <a:solidFill>
                  <a:srgbClr val="FFB235"/>
                </a:solidFill>
                <a:latin typeface="Poppins Bold"/>
              </a:rPr>
              <a:t>dijatuhi salah satu jenis Hukuman Disiplin berat sesuai dengan ketentuan dalam PP 94/2021.</a:t>
            </a:r>
          </a:p>
          <a:p>
            <a:pPr>
              <a:lnSpc>
                <a:spcPts val="2813"/>
              </a:lnSpc>
            </a:pPr>
            <a:endParaRPr lang="en-US" sz="2489" spc="-74">
              <a:solidFill>
                <a:srgbClr val="FFB235"/>
              </a:solidFill>
              <a:latin typeface="Poppins Bold"/>
            </a:endParaRPr>
          </a:p>
        </p:txBody>
      </p:sp>
      <p:sp>
        <p:nvSpPr>
          <p:cNvPr id="34" name="Freeform 34"/>
          <p:cNvSpPr/>
          <p:nvPr/>
        </p:nvSpPr>
        <p:spPr>
          <a:xfrm>
            <a:off x="6417898" y="0"/>
            <a:ext cx="5452205" cy="1195213"/>
          </a:xfrm>
          <a:custGeom>
            <a:avLst/>
            <a:gdLst/>
            <a:ahLst/>
            <a:cxnLst/>
            <a:rect l="l" t="t" r="r" b="b"/>
            <a:pathLst>
              <a:path w="5452205" h="1195213">
                <a:moveTo>
                  <a:pt x="0" y="0"/>
                </a:moveTo>
                <a:lnTo>
                  <a:pt x="5452204" y="0"/>
                </a:lnTo>
                <a:lnTo>
                  <a:pt x="5452204" y="1195213"/>
                </a:lnTo>
                <a:lnTo>
                  <a:pt x="0" y="1195213"/>
                </a:lnTo>
                <a:lnTo>
                  <a:pt x="0" y="0"/>
                </a:lnTo>
                <a:close/>
              </a:path>
            </a:pathLst>
          </a:custGeom>
          <a:blipFill>
            <a:blip r:embed="rId18"/>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27" r="-60913" b="-15371"/>
            </a:stretch>
          </a:blipFill>
        </p:spPr>
      </p:sp>
      <p:sp>
        <p:nvSpPr>
          <p:cNvPr id="3" name="Freeform 3"/>
          <p:cNvSpPr/>
          <p:nvPr/>
        </p:nvSpPr>
        <p:spPr>
          <a:xfrm rot="-7900795">
            <a:off x="-1568568" y="985480"/>
            <a:ext cx="6112039" cy="6112039"/>
          </a:xfrm>
          <a:custGeom>
            <a:avLst/>
            <a:gdLst/>
            <a:ahLst/>
            <a:cxnLst/>
            <a:rect l="l" t="t" r="r" b="b"/>
            <a:pathLst>
              <a:path w="6112039" h="6112039">
                <a:moveTo>
                  <a:pt x="0" y="0"/>
                </a:moveTo>
                <a:lnTo>
                  <a:pt x="6112039" y="0"/>
                </a:lnTo>
                <a:lnTo>
                  <a:pt x="6112039" y="6112039"/>
                </a:lnTo>
                <a:lnTo>
                  <a:pt x="0" y="611203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rot="-2700000">
            <a:off x="-2100403" y="7168078"/>
            <a:ext cx="5024499" cy="5024499"/>
            <a:chOff x="0" y="0"/>
            <a:chExt cx="812800" cy="812800"/>
          </a:xfrm>
        </p:grpSpPr>
        <p:sp>
          <p:nvSpPr>
            <p:cNvPr id="5" name="Freeform 5"/>
            <p:cNvSpPr/>
            <p:nvPr/>
          </p:nvSpPr>
          <p:spPr>
            <a:xfrm>
              <a:off x="0" y="0"/>
              <a:ext cx="812800" cy="812800"/>
            </a:xfrm>
            <a:custGeom>
              <a:avLst/>
              <a:gdLst/>
              <a:ahLst/>
              <a:cxnLst/>
              <a:rect l="l" t="t" r="r" b="b"/>
              <a:pathLst>
                <a:path w="812800" h="812800">
                  <a:moveTo>
                    <a:pt x="73960" y="0"/>
                  </a:moveTo>
                  <a:lnTo>
                    <a:pt x="738840" y="0"/>
                  </a:lnTo>
                  <a:cubicBezTo>
                    <a:pt x="779687" y="0"/>
                    <a:pt x="812800" y="33113"/>
                    <a:pt x="812800" y="73960"/>
                  </a:cubicBezTo>
                  <a:lnTo>
                    <a:pt x="812800" y="738840"/>
                  </a:lnTo>
                  <a:cubicBezTo>
                    <a:pt x="812800" y="779687"/>
                    <a:pt x="779687" y="812800"/>
                    <a:pt x="738840" y="812800"/>
                  </a:cubicBezTo>
                  <a:lnTo>
                    <a:pt x="73960" y="812800"/>
                  </a:lnTo>
                  <a:cubicBezTo>
                    <a:pt x="33113" y="812800"/>
                    <a:pt x="0" y="779687"/>
                    <a:pt x="0" y="738840"/>
                  </a:cubicBezTo>
                  <a:lnTo>
                    <a:pt x="0" y="73960"/>
                  </a:lnTo>
                  <a:cubicBezTo>
                    <a:pt x="0" y="33113"/>
                    <a:pt x="33113" y="0"/>
                    <a:pt x="73960" y="0"/>
                  </a:cubicBezTo>
                  <a:close/>
                </a:path>
              </a:pathLst>
            </a:custGeom>
            <a:gradFill rotWithShape="1">
              <a:gsLst>
                <a:gs pos="0">
                  <a:srgbClr val="347070">
                    <a:alpha val="100000"/>
                  </a:srgbClr>
                </a:gs>
                <a:gs pos="100000">
                  <a:srgbClr val="127272">
                    <a:alpha val="100000"/>
                  </a:srgbClr>
                </a:gs>
              </a:gsLst>
              <a:path path="circle">
                <a:fillToRect l="50000" t="50000" r="50000" b="50000"/>
              </a:path>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7" name="Freeform 7"/>
          <p:cNvSpPr/>
          <p:nvPr/>
        </p:nvSpPr>
        <p:spPr>
          <a:xfrm rot="-2634048">
            <a:off x="518944" y="1194235"/>
            <a:ext cx="7468500" cy="7468500"/>
          </a:xfrm>
          <a:custGeom>
            <a:avLst/>
            <a:gdLst/>
            <a:ahLst/>
            <a:cxnLst/>
            <a:rect l="l" t="t" r="r" b="b"/>
            <a:pathLst>
              <a:path w="7468500" h="7468500">
                <a:moveTo>
                  <a:pt x="0" y="0"/>
                </a:moveTo>
                <a:lnTo>
                  <a:pt x="7468501" y="0"/>
                </a:lnTo>
                <a:lnTo>
                  <a:pt x="7468501" y="7468500"/>
                </a:lnTo>
                <a:lnTo>
                  <a:pt x="0" y="7468500"/>
                </a:lnTo>
                <a:lnTo>
                  <a:pt x="0" y="0"/>
                </a:lnTo>
                <a:close/>
              </a:path>
            </a:pathLst>
          </a:custGeom>
          <a:blipFill>
            <a:blip r:embed="rId5">
              <a:alphaModFix amt="47000"/>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185598" y="795710"/>
            <a:ext cx="8135193" cy="8135193"/>
            <a:chOff x="0" y="0"/>
            <a:chExt cx="6198133" cy="6198133"/>
          </a:xfrm>
        </p:grpSpPr>
        <p:sp>
          <p:nvSpPr>
            <p:cNvPr id="9" name="Freeform 9"/>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solidFill>
              <a:srgbClr val="F5F5F5"/>
            </a:solidFill>
            <a:ln w="12700">
              <a:solidFill>
                <a:srgbClr val="000000"/>
              </a:solidFill>
            </a:ln>
          </p:spPr>
        </p:sp>
      </p:grpSp>
      <p:grpSp>
        <p:nvGrpSpPr>
          <p:cNvPr id="10" name="Group 10"/>
          <p:cNvGrpSpPr/>
          <p:nvPr/>
        </p:nvGrpSpPr>
        <p:grpSpPr>
          <a:xfrm>
            <a:off x="583945" y="1194057"/>
            <a:ext cx="7338499" cy="7338499"/>
            <a:chOff x="0" y="0"/>
            <a:chExt cx="6198133" cy="6198133"/>
          </a:xfrm>
        </p:grpSpPr>
        <p:sp>
          <p:nvSpPr>
            <p:cNvPr id="11" name="Freeform 11"/>
            <p:cNvSpPr/>
            <p:nvPr/>
          </p:nvSpPr>
          <p:spPr>
            <a:xfrm>
              <a:off x="-51816" y="0"/>
              <a:ext cx="6301740" cy="6198108"/>
            </a:xfrm>
            <a:custGeom>
              <a:avLst/>
              <a:gdLst/>
              <a:ahLst/>
              <a:cxnLst/>
              <a:rect l="l" t="t" r="r" b="b"/>
              <a:pathLst>
                <a:path w="6301740" h="6198108">
                  <a:moveTo>
                    <a:pt x="3150870" y="0"/>
                  </a:moveTo>
                  <a:cubicBezTo>
                    <a:pt x="3014980" y="0"/>
                    <a:pt x="2879217" y="51816"/>
                    <a:pt x="2775585" y="155448"/>
                  </a:cubicBezTo>
                  <a:lnTo>
                    <a:pt x="207264" y="2723769"/>
                  </a:lnTo>
                  <a:cubicBezTo>
                    <a:pt x="0" y="2931033"/>
                    <a:pt x="0" y="3267202"/>
                    <a:pt x="207264" y="3474466"/>
                  </a:cubicBezTo>
                  <a:lnTo>
                    <a:pt x="2775585" y="6042660"/>
                  </a:lnTo>
                  <a:cubicBezTo>
                    <a:pt x="2879217" y="6146292"/>
                    <a:pt x="3015107" y="6198108"/>
                    <a:pt x="3150870" y="6198108"/>
                  </a:cubicBezTo>
                  <a:cubicBezTo>
                    <a:pt x="3286633" y="6198108"/>
                    <a:pt x="3422523" y="6146292"/>
                    <a:pt x="3526155" y="6042660"/>
                  </a:cubicBezTo>
                  <a:lnTo>
                    <a:pt x="6094476" y="3474339"/>
                  </a:lnTo>
                  <a:cubicBezTo>
                    <a:pt x="6301740" y="3267075"/>
                    <a:pt x="6301740" y="2930906"/>
                    <a:pt x="6094476" y="2723642"/>
                  </a:cubicBezTo>
                  <a:lnTo>
                    <a:pt x="3526155" y="155448"/>
                  </a:lnTo>
                  <a:cubicBezTo>
                    <a:pt x="3422523" y="51816"/>
                    <a:pt x="3286760" y="0"/>
                    <a:pt x="3150870" y="0"/>
                  </a:cubicBezTo>
                  <a:close/>
                </a:path>
              </a:pathLst>
            </a:custGeom>
            <a:blipFill>
              <a:blip r:embed="rId7"/>
              <a:stretch>
                <a:fillRect t="-25046" b="-25046"/>
              </a:stretch>
            </a:blipFill>
          </p:spPr>
        </p:sp>
      </p:grpSp>
      <p:grpSp>
        <p:nvGrpSpPr>
          <p:cNvPr id="12" name="Group 12"/>
          <p:cNvGrpSpPr/>
          <p:nvPr/>
        </p:nvGrpSpPr>
        <p:grpSpPr>
          <a:xfrm rot="-2700000">
            <a:off x="6057337" y="729485"/>
            <a:ext cx="1462534" cy="1462534"/>
            <a:chOff x="0" y="0"/>
            <a:chExt cx="812800" cy="812800"/>
          </a:xfrm>
        </p:grpSpPr>
        <p:sp>
          <p:nvSpPr>
            <p:cNvPr id="13" name="Freeform 13"/>
            <p:cNvSpPr/>
            <p:nvPr/>
          </p:nvSpPr>
          <p:spPr>
            <a:xfrm>
              <a:off x="0" y="0"/>
              <a:ext cx="812800" cy="812800"/>
            </a:xfrm>
            <a:custGeom>
              <a:avLst/>
              <a:gdLst/>
              <a:ahLst/>
              <a:cxnLst/>
              <a:rect l="l" t="t" r="r" b="b"/>
              <a:pathLst>
                <a:path w="812800" h="812800">
                  <a:moveTo>
                    <a:pt x="121750" y="0"/>
                  </a:moveTo>
                  <a:lnTo>
                    <a:pt x="691050" y="0"/>
                  </a:lnTo>
                  <a:cubicBezTo>
                    <a:pt x="758290" y="0"/>
                    <a:pt x="812800" y="54510"/>
                    <a:pt x="812800" y="121750"/>
                  </a:cubicBezTo>
                  <a:lnTo>
                    <a:pt x="812800" y="691050"/>
                  </a:lnTo>
                  <a:cubicBezTo>
                    <a:pt x="812800" y="758290"/>
                    <a:pt x="758290" y="812800"/>
                    <a:pt x="691050" y="812800"/>
                  </a:cubicBezTo>
                  <a:lnTo>
                    <a:pt x="121750" y="812800"/>
                  </a:lnTo>
                  <a:cubicBezTo>
                    <a:pt x="54510" y="812800"/>
                    <a:pt x="0" y="758290"/>
                    <a:pt x="0" y="691050"/>
                  </a:cubicBezTo>
                  <a:lnTo>
                    <a:pt x="0" y="121750"/>
                  </a:lnTo>
                  <a:cubicBezTo>
                    <a:pt x="0" y="54510"/>
                    <a:pt x="54510" y="0"/>
                    <a:pt x="121750" y="0"/>
                  </a:cubicBezTo>
                  <a:close/>
                </a:path>
              </a:pathLst>
            </a:custGeom>
            <a:gradFill rotWithShape="1">
              <a:gsLst>
                <a:gs pos="0">
                  <a:srgbClr val="549292">
                    <a:alpha val="100000"/>
                  </a:srgbClr>
                </a:gs>
                <a:gs pos="100000">
                  <a:srgbClr val="158080">
                    <a:alpha val="100000"/>
                  </a:srgbClr>
                </a:gs>
              </a:gsLst>
              <a:path path="circle">
                <a:fillToRect l="50000" t="50000" r="50000" b="50000"/>
              </a:path>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5" name="TextBox 15"/>
          <p:cNvSpPr txBox="1"/>
          <p:nvPr/>
        </p:nvSpPr>
        <p:spPr>
          <a:xfrm>
            <a:off x="8408556" y="2121260"/>
            <a:ext cx="8850744" cy="1919446"/>
          </a:xfrm>
          <a:prstGeom prst="rect">
            <a:avLst/>
          </a:prstGeom>
        </p:spPr>
        <p:txBody>
          <a:bodyPr lIns="0" tIns="0" rIns="0" bIns="0" rtlCol="0" anchor="t">
            <a:spAutoFit/>
          </a:bodyPr>
          <a:lstStyle/>
          <a:p>
            <a:pPr>
              <a:lnSpc>
                <a:spcPts val="7676"/>
              </a:lnSpc>
            </a:pPr>
            <a:r>
              <a:rPr lang="en-US" sz="5997" spc="-119">
                <a:solidFill>
                  <a:srgbClr val="265959"/>
                </a:solidFill>
                <a:latin typeface="Inter Bold"/>
              </a:rPr>
              <a:t>SIAPA TIM PEMERIKSA?</a:t>
            </a:r>
          </a:p>
          <a:p>
            <a:pPr marL="0" lvl="0" indent="0">
              <a:lnSpc>
                <a:spcPts val="7676"/>
              </a:lnSpc>
            </a:pPr>
            <a:endParaRPr lang="en-US" sz="5997" spc="-119">
              <a:solidFill>
                <a:srgbClr val="265959"/>
              </a:solidFill>
              <a:latin typeface="Inter Bold"/>
            </a:endParaRPr>
          </a:p>
        </p:txBody>
      </p:sp>
      <p:sp>
        <p:nvSpPr>
          <p:cNvPr id="16" name="AutoShape 16"/>
          <p:cNvSpPr/>
          <p:nvPr/>
        </p:nvSpPr>
        <p:spPr>
          <a:xfrm>
            <a:off x="8467929" y="3610265"/>
            <a:ext cx="561771" cy="0"/>
          </a:xfrm>
          <a:prstGeom prst="line">
            <a:avLst/>
          </a:prstGeom>
          <a:ln w="152400" cap="flat">
            <a:solidFill>
              <a:srgbClr val="265959"/>
            </a:solidFill>
            <a:prstDash val="solid"/>
            <a:headEnd type="none" w="sm" len="sm"/>
            <a:tailEnd type="none" w="sm" len="sm"/>
          </a:ln>
        </p:spPr>
      </p:sp>
      <p:sp>
        <p:nvSpPr>
          <p:cNvPr id="17" name="Freeform 17"/>
          <p:cNvSpPr/>
          <p:nvPr/>
        </p:nvSpPr>
        <p:spPr>
          <a:xfrm>
            <a:off x="12835795" y="0"/>
            <a:ext cx="5452205" cy="1195213"/>
          </a:xfrm>
          <a:custGeom>
            <a:avLst/>
            <a:gdLst/>
            <a:ahLst/>
            <a:cxnLst/>
            <a:rect l="l" t="t" r="r" b="b"/>
            <a:pathLst>
              <a:path w="5452205" h="1195213">
                <a:moveTo>
                  <a:pt x="0" y="0"/>
                </a:moveTo>
                <a:lnTo>
                  <a:pt x="5452205" y="0"/>
                </a:lnTo>
                <a:lnTo>
                  <a:pt x="5452205" y="1195213"/>
                </a:lnTo>
                <a:lnTo>
                  <a:pt x="0" y="1195213"/>
                </a:lnTo>
                <a:lnTo>
                  <a:pt x="0" y="0"/>
                </a:lnTo>
                <a:close/>
              </a:path>
            </a:pathLst>
          </a:custGeom>
          <a:blipFill>
            <a:blip r:embed="rId8"/>
            <a:stretch>
              <a:fillRect/>
            </a:stretch>
          </a:blipFill>
        </p:spPr>
      </p:sp>
      <p:sp>
        <p:nvSpPr>
          <p:cNvPr id="18" name="TextBox 18"/>
          <p:cNvSpPr txBox="1"/>
          <p:nvPr/>
        </p:nvSpPr>
        <p:spPr>
          <a:xfrm>
            <a:off x="8138540" y="4328487"/>
            <a:ext cx="10149460" cy="5177752"/>
          </a:xfrm>
          <a:prstGeom prst="rect">
            <a:avLst/>
          </a:prstGeom>
        </p:spPr>
        <p:txBody>
          <a:bodyPr lIns="0" tIns="0" rIns="0" bIns="0" rtlCol="0" anchor="t">
            <a:spAutoFit/>
          </a:bodyPr>
          <a:lstStyle/>
          <a:p>
            <a:pPr marL="525699" lvl="1" indent="-262849">
              <a:lnSpc>
                <a:spcPts val="3116"/>
              </a:lnSpc>
              <a:buFont typeface="Arial"/>
              <a:buChar char="•"/>
            </a:pPr>
            <a:r>
              <a:rPr lang="en-US" sz="2434" spc="-48">
                <a:solidFill>
                  <a:srgbClr val="265959"/>
                </a:solidFill>
                <a:latin typeface="Inter Bold"/>
              </a:rPr>
              <a:t>Tim Pemeriksa = atasan langsung, unsur pengawasan, dan unsur kepegawaian</a:t>
            </a:r>
          </a:p>
          <a:p>
            <a:pPr marL="525699" lvl="1" indent="-262849">
              <a:lnSpc>
                <a:spcPts val="3116"/>
              </a:lnSpc>
              <a:buFont typeface="Arial"/>
              <a:buChar char="•"/>
            </a:pPr>
            <a:r>
              <a:rPr lang="en-US" sz="2434" spc="-48">
                <a:solidFill>
                  <a:srgbClr val="265959"/>
                </a:solidFill>
                <a:latin typeface="Inter Bold"/>
              </a:rPr>
              <a:t>Tim Pemeriksa dibentuk oleh Pejabat Pembina Kepegawaian / Pejabat lain yg ditunjuk</a:t>
            </a:r>
          </a:p>
          <a:p>
            <a:pPr marL="525699" lvl="1" indent="-262849">
              <a:lnSpc>
                <a:spcPts val="3116"/>
              </a:lnSpc>
              <a:buFont typeface="Arial"/>
              <a:buChar char="•"/>
            </a:pPr>
            <a:r>
              <a:rPr lang="en-US" sz="2434" spc="-48">
                <a:solidFill>
                  <a:srgbClr val="265959"/>
                </a:solidFill>
                <a:latin typeface="Inter Bold"/>
              </a:rPr>
              <a:t>Dalam hal tertentu dapat melibatkan pejabat lain yang ditunjuk</a:t>
            </a:r>
          </a:p>
          <a:p>
            <a:pPr marL="525699" lvl="1" indent="-262849">
              <a:lnSpc>
                <a:spcPts val="3116"/>
              </a:lnSpc>
              <a:buFont typeface="Arial"/>
              <a:buChar char="•"/>
            </a:pPr>
            <a:r>
              <a:rPr lang="en-US" sz="2434" spc="-48">
                <a:solidFill>
                  <a:srgbClr val="265959"/>
                </a:solidFill>
                <a:latin typeface="Inter Bold"/>
              </a:rPr>
              <a:t>Apabila atasan langsung terlibat melakukan Pelanggaran disiplin juga, maka Tim Pemeriksanya atasan yang lebih tinggi secara berjenjang</a:t>
            </a:r>
          </a:p>
          <a:p>
            <a:pPr marL="525699" lvl="1" indent="-262849">
              <a:lnSpc>
                <a:spcPts val="3116"/>
              </a:lnSpc>
              <a:buFont typeface="Arial"/>
              <a:buChar char="•"/>
            </a:pPr>
            <a:r>
              <a:rPr lang="en-US" sz="2434" spc="-48">
                <a:solidFill>
                  <a:srgbClr val="265959"/>
                </a:solidFill>
                <a:latin typeface="Inter Bold"/>
              </a:rPr>
              <a:t>Apabila atasan langsung terlibat melakukan Pelanggaran disiplin juga, maka Tim Pemeriksanya atasan yang lebih tinggi secara berjenjang</a:t>
            </a:r>
          </a:p>
          <a:p>
            <a:pPr marL="525699" lvl="1" indent="-262849">
              <a:lnSpc>
                <a:spcPts val="3116"/>
              </a:lnSpc>
              <a:buFont typeface="Arial"/>
              <a:buChar char="•"/>
            </a:pPr>
            <a:r>
              <a:rPr lang="en-US" sz="2434" spc="-48">
                <a:solidFill>
                  <a:srgbClr val="265959"/>
                </a:solidFill>
                <a:latin typeface="Inter Bold"/>
              </a:rPr>
              <a:t>Pejabat yang ditugaskan menjadi tim pemeriksa harus memiliki jabatan paling rendah setingkat dengan PNS yang diperiksa. </a:t>
            </a:r>
          </a:p>
          <a:p>
            <a:pPr marL="0" lvl="0" indent="0">
              <a:lnSpc>
                <a:spcPts val="137"/>
              </a:lnSpc>
            </a:pPr>
            <a:r>
              <a:rPr lang="en-US" sz="107" spc="-2">
                <a:solidFill>
                  <a:srgbClr val="265959"/>
                </a:solidFill>
                <a:latin typeface="Inter Bold"/>
              </a:rPr>
              <a:t>Pejabat yang ditugaskan menjadi tim pemeriksa harus memiliki jabatan paling rendah setingkat dengan PNS yang diperiksa.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27" r="-60913" b="-15371"/>
            </a:stretch>
          </a:blipFill>
        </p:spPr>
      </p:sp>
      <p:sp>
        <p:nvSpPr>
          <p:cNvPr id="3" name="Freeform 3"/>
          <p:cNvSpPr/>
          <p:nvPr/>
        </p:nvSpPr>
        <p:spPr>
          <a:xfrm>
            <a:off x="-386961" y="-1029027"/>
            <a:ext cx="8215483" cy="9794912"/>
          </a:xfrm>
          <a:custGeom>
            <a:avLst/>
            <a:gdLst/>
            <a:ahLst/>
            <a:cxnLst/>
            <a:rect l="l" t="t" r="r" b="b"/>
            <a:pathLst>
              <a:path w="8215483" h="9794912">
                <a:moveTo>
                  <a:pt x="0" y="0"/>
                </a:moveTo>
                <a:lnTo>
                  <a:pt x="8215483" y="0"/>
                </a:lnTo>
                <a:lnTo>
                  <a:pt x="8215483" y="9794912"/>
                </a:lnTo>
                <a:lnTo>
                  <a:pt x="0" y="97949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0459478" y="-1029027"/>
            <a:ext cx="8215483" cy="9794912"/>
          </a:xfrm>
          <a:custGeom>
            <a:avLst/>
            <a:gdLst/>
            <a:ahLst/>
            <a:cxnLst/>
            <a:rect l="l" t="t" r="r" b="b"/>
            <a:pathLst>
              <a:path w="8215483" h="9794912">
                <a:moveTo>
                  <a:pt x="8215483" y="0"/>
                </a:moveTo>
                <a:lnTo>
                  <a:pt x="0" y="0"/>
                </a:lnTo>
                <a:lnTo>
                  <a:pt x="0" y="9794912"/>
                </a:lnTo>
                <a:lnTo>
                  <a:pt x="8215483" y="9794912"/>
                </a:lnTo>
                <a:lnTo>
                  <a:pt x="821548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028700" y="2475212"/>
            <a:ext cx="5384161" cy="7312952"/>
          </a:xfrm>
          <a:custGeom>
            <a:avLst/>
            <a:gdLst/>
            <a:ahLst/>
            <a:cxnLst/>
            <a:rect l="l" t="t" r="r" b="b"/>
            <a:pathLst>
              <a:path w="5384161" h="7312952">
                <a:moveTo>
                  <a:pt x="0" y="0"/>
                </a:moveTo>
                <a:lnTo>
                  <a:pt x="5384161" y="0"/>
                </a:lnTo>
                <a:lnTo>
                  <a:pt x="5384161" y="7312952"/>
                </a:lnTo>
                <a:lnTo>
                  <a:pt x="0" y="73129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451919" y="2475212"/>
            <a:ext cx="5384161" cy="7312952"/>
          </a:xfrm>
          <a:custGeom>
            <a:avLst/>
            <a:gdLst/>
            <a:ahLst/>
            <a:cxnLst/>
            <a:rect l="l" t="t" r="r" b="b"/>
            <a:pathLst>
              <a:path w="5384161" h="7312952">
                <a:moveTo>
                  <a:pt x="0" y="0"/>
                </a:moveTo>
                <a:lnTo>
                  <a:pt x="5384162" y="0"/>
                </a:lnTo>
                <a:lnTo>
                  <a:pt x="5384162" y="7312952"/>
                </a:lnTo>
                <a:lnTo>
                  <a:pt x="0" y="73129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1875139" y="2475212"/>
            <a:ext cx="5384161" cy="7312952"/>
          </a:xfrm>
          <a:custGeom>
            <a:avLst/>
            <a:gdLst/>
            <a:ahLst/>
            <a:cxnLst/>
            <a:rect l="l" t="t" r="r" b="b"/>
            <a:pathLst>
              <a:path w="5384161" h="7312952">
                <a:moveTo>
                  <a:pt x="0" y="0"/>
                </a:moveTo>
                <a:lnTo>
                  <a:pt x="5384161" y="0"/>
                </a:lnTo>
                <a:lnTo>
                  <a:pt x="5384161" y="7312952"/>
                </a:lnTo>
                <a:lnTo>
                  <a:pt x="0" y="73129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rot="-2700000">
            <a:off x="3042648" y="5459879"/>
            <a:ext cx="1008168" cy="1008168"/>
            <a:chOff x="0" y="0"/>
            <a:chExt cx="812800" cy="812800"/>
          </a:xfrm>
        </p:grpSpPr>
        <p:sp>
          <p:nvSpPr>
            <p:cNvPr id="9" name="Freeform 9"/>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1" name="Freeform 11"/>
          <p:cNvSpPr/>
          <p:nvPr/>
        </p:nvSpPr>
        <p:spPr>
          <a:xfrm>
            <a:off x="3219003" y="5584773"/>
            <a:ext cx="655458" cy="677476"/>
          </a:xfrm>
          <a:custGeom>
            <a:avLst/>
            <a:gdLst/>
            <a:ahLst/>
            <a:cxnLst/>
            <a:rect l="l" t="t" r="r" b="b"/>
            <a:pathLst>
              <a:path w="655458" h="677476">
                <a:moveTo>
                  <a:pt x="0" y="0"/>
                </a:moveTo>
                <a:lnTo>
                  <a:pt x="655458" y="0"/>
                </a:lnTo>
                <a:lnTo>
                  <a:pt x="655458" y="677476"/>
                </a:lnTo>
                <a:lnTo>
                  <a:pt x="0" y="6774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p:nvPr/>
        </p:nvGrpSpPr>
        <p:grpSpPr>
          <a:xfrm rot="-2700000">
            <a:off x="13892729" y="5424524"/>
            <a:ext cx="1008168" cy="1008168"/>
            <a:chOff x="0" y="0"/>
            <a:chExt cx="812800" cy="812800"/>
          </a:xfrm>
        </p:grpSpPr>
        <p:sp>
          <p:nvSpPr>
            <p:cNvPr id="13" name="Freeform 13"/>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5" name="Freeform 15"/>
          <p:cNvSpPr/>
          <p:nvPr/>
        </p:nvSpPr>
        <p:spPr>
          <a:xfrm>
            <a:off x="14056865" y="5658958"/>
            <a:ext cx="677131" cy="667820"/>
          </a:xfrm>
          <a:custGeom>
            <a:avLst/>
            <a:gdLst/>
            <a:ahLst/>
            <a:cxnLst/>
            <a:rect l="l" t="t" r="r" b="b"/>
            <a:pathLst>
              <a:path w="677131" h="667820">
                <a:moveTo>
                  <a:pt x="0" y="0"/>
                </a:moveTo>
                <a:lnTo>
                  <a:pt x="677131" y="0"/>
                </a:lnTo>
                <a:lnTo>
                  <a:pt x="677131" y="667821"/>
                </a:lnTo>
                <a:lnTo>
                  <a:pt x="0" y="6678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6" name="Group 16"/>
          <p:cNvGrpSpPr/>
          <p:nvPr/>
        </p:nvGrpSpPr>
        <p:grpSpPr>
          <a:xfrm rot="-2700000">
            <a:off x="8465867" y="5459879"/>
            <a:ext cx="1008168" cy="1008168"/>
            <a:chOff x="0" y="0"/>
            <a:chExt cx="812800" cy="812800"/>
          </a:xfrm>
        </p:grpSpPr>
        <p:sp>
          <p:nvSpPr>
            <p:cNvPr id="17" name="Freeform 17"/>
            <p:cNvSpPr/>
            <p:nvPr/>
          </p:nvSpPr>
          <p:spPr>
            <a:xfrm>
              <a:off x="0" y="0"/>
              <a:ext cx="812800" cy="812800"/>
            </a:xfrm>
            <a:custGeom>
              <a:avLst/>
              <a:gdLst/>
              <a:ahLst/>
              <a:cxnLst/>
              <a:rect l="l" t="t" r="r" b="b"/>
              <a:pathLst>
                <a:path w="812800" h="812800">
                  <a:moveTo>
                    <a:pt x="184301" y="0"/>
                  </a:moveTo>
                  <a:lnTo>
                    <a:pt x="628499" y="0"/>
                  </a:lnTo>
                  <a:cubicBezTo>
                    <a:pt x="730286" y="0"/>
                    <a:pt x="812800" y="82514"/>
                    <a:pt x="812800" y="184301"/>
                  </a:cubicBezTo>
                  <a:lnTo>
                    <a:pt x="812800" y="628499"/>
                  </a:lnTo>
                  <a:cubicBezTo>
                    <a:pt x="812800" y="730286"/>
                    <a:pt x="730286" y="812800"/>
                    <a:pt x="628499" y="812800"/>
                  </a:cubicBezTo>
                  <a:lnTo>
                    <a:pt x="184301" y="812800"/>
                  </a:lnTo>
                  <a:cubicBezTo>
                    <a:pt x="82514" y="812800"/>
                    <a:pt x="0" y="730286"/>
                    <a:pt x="0" y="628499"/>
                  </a:cubicBezTo>
                  <a:lnTo>
                    <a:pt x="0" y="184301"/>
                  </a:lnTo>
                  <a:cubicBezTo>
                    <a:pt x="0" y="82514"/>
                    <a:pt x="82514" y="0"/>
                    <a:pt x="184301" y="0"/>
                  </a:cubicBezTo>
                  <a:close/>
                </a:path>
              </a:pathLst>
            </a:custGeom>
            <a:gradFill rotWithShape="1">
              <a:gsLst>
                <a:gs pos="0">
                  <a:srgbClr val="FFC850">
                    <a:alpha val="100000"/>
                  </a:srgbClr>
                </a:gs>
                <a:gs pos="100000">
                  <a:srgbClr val="FFB000">
                    <a:alpha val="100000"/>
                  </a:srgbClr>
                </a:gs>
              </a:gsLst>
              <a:path path="circle">
                <a:fillToRect l="50000" t="50000" r="50000" b="50000"/>
              </a:path>
            </a:gra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3393"/>
                </a:lnSpc>
              </a:pPr>
              <a:endParaRPr/>
            </a:p>
          </p:txBody>
        </p:sp>
      </p:grpSp>
      <p:sp>
        <p:nvSpPr>
          <p:cNvPr id="19" name="Freeform 19"/>
          <p:cNvSpPr/>
          <p:nvPr/>
        </p:nvSpPr>
        <p:spPr>
          <a:xfrm>
            <a:off x="8586668" y="5570852"/>
            <a:ext cx="766566" cy="786222"/>
          </a:xfrm>
          <a:custGeom>
            <a:avLst/>
            <a:gdLst/>
            <a:ahLst/>
            <a:cxnLst/>
            <a:rect l="l" t="t" r="r" b="b"/>
            <a:pathLst>
              <a:path w="766566" h="786222">
                <a:moveTo>
                  <a:pt x="0" y="0"/>
                </a:moveTo>
                <a:lnTo>
                  <a:pt x="766566" y="0"/>
                </a:lnTo>
                <a:lnTo>
                  <a:pt x="766566" y="786222"/>
                </a:lnTo>
                <a:lnTo>
                  <a:pt x="0" y="7862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a:off x="6417898" y="0"/>
            <a:ext cx="5452205" cy="1195213"/>
          </a:xfrm>
          <a:custGeom>
            <a:avLst/>
            <a:gdLst/>
            <a:ahLst/>
            <a:cxnLst/>
            <a:rect l="l" t="t" r="r" b="b"/>
            <a:pathLst>
              <a:path w="5452205" h="1195213">
                <a:moveTo>
                  <a:pt x="0" y="0"/>
                </a:moveTo>
                <a:lnTo>
                  <a:pt x="5452204" y="0"/>
                </a:lnTo>
                <a:lnTo>
                  <a:pt x="5452204" y="1195213"/>
                </a:lnTo>
                <a:lnTo>
                  <a:pt x="0" y="1195213"/>
                </a:lnTo>
                <a:lnTo>
                  <a:pt x="0" y="0"/>
                </a:lnTo>
                <a:close/>
              </a:path>
            </a:pathLst>
          </a:custGeom>
          <a:blipFill>
            <a:blip r:embed="rId13"/>
            <a:stretch>
              <a:fillRect/>
            </a:stretch>
          </a:blipFill>
        </p:spPr>
      </p:sp>
      <p:sp>
        <p:nvSpPr>
          <p:cNvPr id="21" name="Freeform 21"/>
          <p:cNvSpPr/>
          <p:nvPr/>
        </p:nvSpPr>
        <p:spPr>
          <a:xfrm>
            <a:off x="1887655" y="2967909"/>
            <a:ext cx="3265428" cy="2175591"/>
          </a:xfrm>
          <a:custGeom>
            <a:avLst/>
            <a:gdLst/>
            <a:ahLst/>
            <a:cxnLst/>
            <a:rect l="l" t="t" r="r" b="b"/>
            <a:pathLst>
              <a:path w="3265428" h="2175591">
                <a:moveTo>
                  <a:pt x="0" y="0"/>
                </a:moveTo>
                <a:lnTo>
                  <a:pt x="3265428" y="0"/>
                </a:lnTo>
                <a:lnTo>
                  <a:pt x="3265428" y="2175591"/>
                </a:lnTo>
                <a:lnTo>
                  <a:pt x="0" y="2175591"/>
                </a:lnTo>
                <a:lnTo>
                  <a:pt x="0" y="0"/>
                </a:lnTo>
                <a:close/>
              </a:path>
            </a:pathLst>
          </a:custGeom>
          <a:blipFill>
            <a:blip r:embed="rId14"/>
            <a:stretch>
              <a:fillRect/>
            </a:stretch>
          </a:blipFill>
        </p:spPr>
      </p:sp>
      <p:sp>
        <p:nvSpPr>
          <p:cNvPr id="22" name="Freeform 22"/>
          <p:cNvSpPr/>
          <p:nvPr/>
        </p:nvSpPr>
        <p:spPr>
          <a:xfrm>
            <a:off x="7337238" y="3008815"/>
            <a:ext cx="3265428" cy="2175591"/>
          </a:xfrm>
          <a:custGeom>
            <a:avLst/>
            <a:gdLst/>
            <a:ahLst/>
            <a:cxnLst/>
            <a:rect l="l" t="t" r="r" b="b"/>
            <a:pathLst>
              <a:path w="3265428" h="2175591">
                <a:moveTo>
                  <a:pt x="0" y="0"/>
                </a:moveTo>
                <a:lnTo>
                  <a:pt x="3265427" y="0"/>
                </a:lnTo>
                <a:lnTo>
                  <a:pt x="3265427" y="2175591"/>
                </a:lnTo>
                <a:lnTo>
                  <a:pt x="0" y="2175591"/>
                </a:lnTo>
                <a:lnTo>
                  <a:pt x="0" y="0"/>
                </a:lnTo>
                <a:close/>
              </a:path>
            </a:pathLst>
          </a:custGeom>
          <a:blipFill>
            <a:blip r:embed="rId15"/>
            <a:stretch>
              <a:fillRect/>
            </a:stretch>
          </a:blipFill>
        </p:spPr>
      </p:sp>
      <p:sp>
        <p:nvSpPr>
          <p:cNvPr id="23" name="Freeform 23"/>
          <p:cNvSpPr/>
          <p:nvPr/>
        </p:nvSpPr>
        <p:spPr>
          <a:xfrm>
            <a:off x="12686745" y="3008815"/>
            <a:ext cx="3212361" cy="2140236"/>
          </a:xfrm>
          <a:custGeom>
            <a:avLst/>
            <a:gdLst/>
            <a:ahLst/>
            <a:cxnLst/>
            <a:rect l="l" t="t" r="r" b="b"/>
            <a:pathLst>
              <a:path w="3212361" h="2140236">
                <a:moveTo>
                  <a:pt x="0" y="0"/>
                </a:moveTo>
                <a:lnTo>
                  <a:pt x="3212361" y="0"/>
                </a:lnTo>
                <a:lnTo>
                  <a:pt x="3212361" y="2140235"/>
                </a:lnTo>
                <a:lnTo>
                  <a:pt x="0" y="2140235"/>
                </a:lnTo>
                <a:lnTo>
                  <a:pt x="0" y="0"/>
                </a:lnTo>
                <a:close/>
              </a:path>
            </a:pathLst>
          </a:custGeom>
          <a:blipFill>
            <a:blip r:embed="rId16"/>
            <a:stretch>
              <a:fillRect/>
            </a:stretch>
          </a:blipFill>
        </p:spPr>
      </p:sp>
      <p:sp>
        <p:nvSpPr>
          <p:cNvPr id="24" name="TextBox 24"/>
          <p:cNvSpPr txBox="1"/>
          <p:nvPr/>
        </p:nvSpPr>
        <p:spPr>
          <a:xfrm>
            <a:off x="5409212" y="1298002"/>
            <a:ext cx="7121479" cy="969645"/>
          </a:xfrm>
          <a:prstGeom prst="rect">
            <a:avLst/>
          </a:prstGeom>
        </p:spPr>
        <p:txBody>
          <a:bodyPr lIns="0" tIns="0" rIns="0" bIns="0" rtlCol="0" anchor="t">
            <a:spAutoFit/>
          </a:bodyPr>
          <a:lstStyle/>
          <a:p>
            <a:pPr marL="0" lvl="0" indent="0">
              <a:lnSpc>
                <a:spcPts val="7980"/>
              </a:lnSpc>
              <a:spcBef>
                <a:spcPct val="0"/>
              </a:spcBef>
            </a:pPr>
            <a:r>
              <a:rPr lang="en-US" sz="5700">
                <a:solidFill>
                  <a:srgbClr val="145757"/>
                </a:solidFill>
                <a:latin typeface="Inter Bold"/>
              </a:rPr>
              <a:t>WAJIB MEMERIKSA</a:t>
            </a:r>
          </a:p>
        </p:txBody>
      </p:sp>
      <p:sp>
        <p:nvSpPr>
          <p:cNvPr id="25" name="TextBox 25"/>
          <p:cNvSpPr txBox="1"/>
          <p:nvPr/>
        </p:nvSpPr>
        <p:spPr>
          <a:xfrm>
            <a:off x="1914018" y="6816723"/>
            <a:ext cx="3265428" cy="2256509"/>
          </a:xfrm>
          <a:prstGeom prst="rect">
            <a:avLst/>
          </a:prstGeom>
        </p:spPr>
        <p:txBody>
          <a:bodyPr lIns="0" tIns="0" rIns="0" bIns="0" rtlCol="0" anchor="t">
            <a:spAutoFit/>
          </a:bodyPr>
          <a:lstStyle/>
          <a:p>
            <a:pPr algn="ctr">
              <a:lnSpc>
                <a:spcPts val="3640"/>
              </a:lnSpc>
            </a:pPr>
            <a:r>
              <a:rPr lang="en-US" sz="2600" spc="-15">
                <a:solidFill>
                  <a:srgbClr val="000000"/>
                </a:solidFill>
                <a:latin typeface="Inter Bold"/>
              </a:rPr>
              <a:t>ATASAN LANGSUNG</a:t>
            </a:r>
          </a:p>
          <a:p>
            <a:pPr algn="ctr">
              <a:lnSpc>
                <a:spcPts val="3640"/>
              </a:lnSpc>
            </a:pPr>
            <a:r>
              <a:rPr lang="en-US" sz="2600" spc="-15">
                <a:solidFill>
                  <a:srgbClr val="000000"/>
                </a:solidFill>
                <a:latin typeface="Inter Bold"/>
              </a:rPr>
              <a:t>Hukuman Disiplin Tk Ringan </a:t>
            </a:r>
          </a:p>
          <a:p>
            <a:pPr marL="0" lvl="0" indent="0" algn="ctr">
              <a:lnSpc>
                <a:spcPts val="3640"/>
              </a:lnSpc>
            </a:pPr>
            <a:endParaRPr lang="en-US" sz="2600" spc="-15">
              <a:solidFill>
                <a:srgbClr val="000000"/>
              </a:solidFill>
              <a:latin typeface="Inter Bold"/>
            </a:endParaRPr>
          </a:p>
        </p:txBody>
      </p:sp>
      <p:sp>
        <p:nvSpPr>
          <p:cNvPr id="26" name="TextBox 26"/>
          <p:cNvSpPr txBox="1"/>
          <p:nvPr/>
        </p:nvSpPr>
        <p:spPr>
          <a:xfrm>
            <a:off x="7337238" y="6912530"/>
            <a:ext cx="3548150" cy="2160703"/>
          </a:xfrm>
          <a:prstGeom prst="rect">
            <a:avLst/>
          </a:prstGeom>
        </p:spPr>
        <p:txBody>
          <a:bodyPr lIns="0" tIns="0" rIns="0" bIns="0" rtlCol="0" anchor="t">
            <a:spAutoFit/>
          </a:bodyPr>
          <a:lstStyle/>
          <a:p>
            <a:pPr algn="ctr">
              <a:lnSpc>
                <a:spcPts val="3498"/>
              </a:lnSpc>
            </a:pPr>
            <a:r>
              <a:rPr lang="en-US" sz="2498" spc="-14">
                <a:solidFill>
                  <a:srgbClr val="000000"/>
                </a:solidFill>
                <a:latin typeface="Inter Bold"/>
              </a:rPr>
              <a:t>ATASAN LANGSUNG /</a:t>
            </a:r>
          </a:p>
          <a:p>
            <a:pPr algn="ctr">
              <a:lnSpc>
                <a:spcPts val="3498"/>
              </a:lnSpc>
            </a:pPr>
            <a:r>
              <a:rPr lang="en-US" sz="2498" spc="-14">
                <a:solidFill>
                  <a:srgbClr val="000000"/>
                </a:solidFill>
                <a:latin typeface="Inter Bold"/>
              </a:rPr>
              <a:t>TIM PEMERIKSA</a:t>
            </a:r>
          </a:p>
          <a:p>
            <a:pPr algn="ctr">
              <a:lnSpc>
                <a:spcPts val="3498"/>
              </a:lnSpc>
            </a:pPr>
            <a:r>
              <a:rPr lang="en-US" sz="2498" spc="-14">
                <a:solidFill>
                  <a:srgbClr val="000000"/>
                </a:solidFill>
                <a:latin typeface="Inter Bold"/>
              </a:rPr>
              <a:t>Hukuman disiplin Tk Sedang</a:t>
            </a:r>
          </a:p>
          <a:p>
            <a:pPr marL="0" lvl="0" indent="0" algn="ctr">
              <a:lnSpc>
                <a:spcPts val="3498"/>
              </a:lnSpc>
            </a:pPr>
            <a:endParaRPr lang="en-US" sz="2498" spc="-14">
              <a:solidFill>
                <a:srgbClr val="000000"/>
              </a:solidFill>
              <a:latin typeface="Inter Bold"/>
            </a:endParaRPr>
          </a:p>
        </p:txBody>
      </p:sp>
      <p:sp>
        <p:nvSpPr>
          <p:cNvPr id="27" name="TextBox 27"/>
          <p:cNvSpPr txBox="1"/>
          <p:nvPr/>
        </p:nvSpPr>
        <p:spPr>
          <a:xfrm>
            <a:off x="12959289" y="6903005"/>
            <a:ext cx="2939817" cy="1286921"/>
          </a:xfrm>
          <a:prstGeom prst="rect">
            <a:avLst/>
          </a:prstGeom>
        </p:spPr>
        <p:txBody>
          <a:bodyPr lIns="0" tIns="0" rIns="0" bIns="0" rtlCol="0" anchor="t">
            <a:spAutoFit/>
          </a:bodyPr>
          <a:lstStyle/>
          <a:p>
            <a:pPr algn="ctr">
              <a:lnSpc>
                <a:spcPts val="3473"/>
              </a:lnSpc>
            </a:pPr>
            <a:r>
              <a:rPr lang="en-US" sz="2481" spc="-14">
                <a:solidFill>
                  <a:srgbClr val="000000"/>
                </a:solidFill>
                <a:latin typeface="Inter Bold"/>
              </a:rPr>
              <a:t>TIM PEMERIKSA</a:t>
            </a:r>
          </a:p>
          <a:p>
            <a:pPr marL="0" lvl="0" indent="0" algn="ctr">
              <a:lnSpc>
                <a:spcPts val="3473"/>
              </a:lnSpc>
            </a:pPr>
            <a:r>
              <a:rPr lang="en-US" sz="2481" spc="-14">
                <a:solidFill>
                  <a:srgbClr val="000000"/>
                </a:solidFill>
                <a:latin typeface="Inter Bold"/>
              </a:rPr>
              <a:t>Hukuman disiplin Tk Berat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1344</Words>
  <Application>Microsoft Office PowerPoint</Application>
  <PresentationFormat>Custom</PresentationFormat>
  <Paragraphs>116</Paragraphs>
  <Slides>27</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Arial</vt:lpstr>
      <vt:lpstr>Noto Sans Symbols</vt:lpstr>
      <vt:lpstr>Arial Rounded MT Bold</vt:lpstr>
      <vt:lpstr>Inter Bold Italics</vt:lpstr>
      <vt:lpstr>Antonio Bold</vt:lpstr>
      <vt:lpstr>Tahoma</vt:lpstr>
      <vt:lpstr>Poppins Bold</vt:lpstr>
      <vt:lpstr>Arial Rounded</vt:lpstr>
      <vt:lpstr>Inter Bold</vt:lpstr>
      <vt:lpstr>Arial Black</vt:lpstr>
      <vt:lpstr>Inter</vt:lpstr>
      <vt:lpstr>Arial Narrow</vt:lpstr>
      <vt:lpstr>Trebuchet MS</vt:lpstr>
      <vt:lpstr>Calibri</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Teal Modern Professional Corporate Governance Presentation</dc:title>
  <dc:creator>Administrator</dc:creator>
  <cp:lastModifiedBy>Windows User</cp:lastModifiedBy>
  <cp:revision>19</cp:revision>
  <dcterms:created xsi:type="dcterms:W3CDTF">2006-08-16T00:00:00Z</dcterms:created>
  <dcterms:modified xsi:type="dcterms:W3CDTF">2024-07-22T09:31:40Z</dcterms:modified>
  <dc:identifier>DAGCithgLVs</dc:identifier>
</cp:coreProperties>
</file>